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6"/>
  </p:notesMasterIdLst>
  <p:handoutMasterIdLst>
    <p:handoutMasterId r:id="rId77"/>
  </p:handoutMasterIdLst>
  <p:sldIdLst>
    <p:sldId id="256" r:id="rId2"/>
    <p:sldId id="563" r:id="rId3"/>
    <p:sldId id="561" r:id="rId4"/>
    <p:sldId id="559" r:id="rId5"/>
    <p:sldId id="587" r:id="rId6"/>
    <p:sldId id="460" r:id="rId7"/>
    <p:sldId id="461" r:id="rId8"/>
    <p:sldId id="462" r:id="rId9"/>
    <p:sldId id="463" r:id="rId10"/>
    <p:sldId id="419" r:id="rId11"/>
    <p:sldId id="465" r:id="rId12"/>
    <p:sldId id="464" r:id="rId13"/>
    <p:sldId id="466" r:id="rId14"/>
    <p:sldId id="423" r:id="rId15"/>
    <p:sldId id="467" r:id="rId16"/>
    <p:sldId id="468" r:id="rId17"/>
    <p:sldId id="564" r:id="rId18"/>
    <p:sldId id="565" r:id="rId19"/>
    <p:sldId id="469" r:id="rId20"/>
    <p:sldId id="429" r:id="rId21"/>
    <p:sldId id="580" r:id="rId22"/>
    <p:sldId id="581" r:id="rId23"/>
    <p:sldId id="579" r:id="rId24"/>
    <p:sldId id="476" r:id="rId25"/>
    <p:sldId id="536" r:id="rId26"/>
    <p:sldId id="470" r:id="rId27"/>
    <p:sldId id="472" r:id="rId28"/>
    <p:sldId id="477" r:id="rId29"/>
    <p:sldId id="431" r:id="rId30"/>
    <p:sldId id="471" r:id="rId31"/>
    <p:sldId id="556" r:id="rId32"/>
    <p:sldId id="479" r:id="rId33"/>
    <p:sldId id="475" r:id="rId34"/>
    <p:sldId id="566" r:id="rId35"/>
    <p:sldId id="568" r:id="rId36"/>
    <p:sldId id="569" r:id="rId37"/>
    <p:sldId id="484" r:id="rId38"/>
    <p:sldId id="552" r:id="rId39"/>
    <p:sldId id="553" r:id="rId40"/>
    <p:sldId id="554" r:id="rId41"/>
    <p:sldId id="557" r:id="rId42"/>
    <p:sldId id="496" r:id="rId43"/>
    <p:sldId id="586" r:id="rId44"/>
    <p:sldId id="585" r:id="rId45"/>
    <p:sldId id="555" r:id="rId46"/>
    <p:sldId id="583" r:id="rId47"/>
    <p:sldId id="498" r:id="rId48"/>
    <p:sldId id="541" r:id="rId49"/>
    <p:sldId id="497" r:id="rId50"/>
    <p:sldId id="584" r:id="rId51"/>
    <p:sldId id="540" r:id="rId52"/>
    <p:sldId id="495" r:id="rId53"/>
    <p:sldId id="392" r:id="rId54"/>
    <p:sldId id="570" r:id="rId55"/>
    <p:sldId id="500" r:id="rId56"/>
    <p:sldId id="269" r:id="rId57"/>
    <p:sldId id="302" r:id="rId58"/>
    <p:sldId id="304" r:id="rId59"/>
    <p:sldId id="406" r:id="rId60"/>
    <p:sldId id="571" r:id="rId61"/>
    <p:sldId id="408" r:id="rId62"/>
    <p:sldId id="502" r:id="rId63"/>
    <p:sldId id="371" r:id="rId64"/>
    <p:sldId id="527" r:id="rId65"/>
    <p:sldId id="459" r:id="rId66"/>
    <p:sldId id="516" r:id="rId67"/>
    <p:sldId id="493" r:id="rId68"/>
    <p:sldId id="513" r:id="rId69"/>
    <p:sldId id="514" r:id="rId70"/>
    <p:sldId id="550" r:id="rId71"/>
    <p:sldId id="415" r:id="rId72"/>
    <p:sldId id="416" r:id="rId73"/>
    <p:sldId id="577" r:id="rId74"/>
    <p:sldId id="558" r:id="rId75"/>
  </p:sldIdLst>
  <p:sldSz cx="11879263" cy="7921625"/>
  <p:notesSz cx="7099300" cy="10234613"/>
  <p:custDataLst>
    <p:tags r:id="rId78"/>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739" algn="ctr" rtl="0" fontAlgn="base">
      <a:spcBef>
        <a:spcPct val="0"/>
      </a:spcBef>
      <a:spcAft>
        <a:spcPct val="0"/>
      </a:spcAft>
      <a:defRPr sz="1500" kern="1200">
        <a:solidFill>
          <a:schemeClr val="tx2"/>
        </a:solidFill>
        <a:latin typeface="Tempus Sans ITC" pitchFamily="82" charset="0"/>
        <a:ea typeface="+mn-ea"/>
        <a:cs typeface="+mn-cs"/>
      </a:defRPr>
    </a:lvl2pPr>
    <a:lvl3pPr marL="1131479" algn="ctr" rtl="0" fontAlgn="base">
      <a:spcBef>
        <a:spcPct val="0"/>
      </a:spcBef>
      <a:spcAft>
        <a:spcPct val="0"/>
      </a:spcAft>
      <a:defRPr sz="1500" kern="1200">
        <a:solidFill>
          <a:schemeClr val="tx2"/>
        </a:solidFill>
        <a:latin typeface="Tempus Sans ITC" pitchFamily="82" charset="0"/>
        <a:ea typeface="+mn-ea"/>
        <a:cs typeface="+mn-cs"/>
      </a:defRPr>
    </a:lvl3pPr>
    <a:lvl4pPr marL="1697218" algn="ctr" rtl="0" fontAlgn="base">
      <a:spcBef>
        <a:spcPct val="0"/>
      </a:spcBef>
      <a:spcAft>
        <a:spcPct val="0"/>
      </a:spcAft>
      <a:defRPr sz="1500" kern="1200">
        <a:solidFill>
          <a:schemeClr val="tx2"/>
        </a:solidFill>
        <a:latin typeface="Tempus Sans ITC" pitchFamily="82" charset="0"/>
        <a:ea typeface="+mn-ea"/>
        <a:cs typeface="+mn-cs"/>
      </a:defRPr>
    </a:lvl4pPr>
    <a:lvl5pPr marL="2262957" algn="ctr" rtl="0" fontAlgn="base">
      <a:spcBef>
        <a:spcPct val="0"/>
      </a:spcBef>
      <a:spcAft>
        <a:spcPct val="0"/>
      </a:spcAft>
      <a:defRPr sz="1500" kern="1200">
        <a:solidFill>
          <a:schemeClr val="tx2"/>
        </a:solidFill>
        <a:latin typeface="Tempus Sans ITC" pitchFamily="82" charset="0"/>
        <a:ea typeface="+mn-ea"/>
        <a:cs typeface="+mn-cs"/>
      </a:defRPr>
    </a:lvl5pPr>
    <a:lvl6pPr marL="2828696" algn="l" defTabSz="1131479" rtl="0" eaLnBrk="1" latinLnBrk="0" hangingPunct="1">
      <a:defRPr sz="1500" kern="1200">
        <a:solidFill>
          <a:schemeClr val="tx2"/>
        </a:solidFill>
        <a:latin typeface="Tempus Sans ITC" pitchFamily="82" charset="0"/>
        <a:ea typeface="+mn-ea"/>
        <a:cs typeface="+mn-cs"/>
      </a:defRPr>
    </a:lvl6pPr>
    <a:lvl7pPr marL="3394436" algn="l" defTabSz="1131479" rtl="0" eaLnBrk="1" latinLnBrk="0" hangingPunct="1">
      <a:defRPr sz="1500" kern="1200">
        <a:solidFill>
          <a:schemeClr val="tx2"/>
        </a:solidFill>
        <a:latin typeface="Tempus Sans ITC" pitchFamily="82" charset="0"/>
        <a:ea typeface="+mn-ea"/>
        <a:cs typeface="+mn-cs"/>
      </a:defRPr>
    </a:lvl7pPr>
    <a:lvl8pPr marL="3960175" algn="l" defTabSz="1131479" rtl="0" eaLnBrk="1" latinLnBrk="0" hangingPunct="1">
      <a:defRPr sz="1500" kern="1200">
        <a:solidFill>
          <a:schemeClr val="tx2"/>
        </a:solidFill>
        <a:latin typeface="Tempus Sans ITC" pitchFamily="82" charset="0"/>
        <a:ea typeface="+mn-ea"/>
        <a:cs typeface="+mn-cs"/>
      </a:defRPr>
    </a:lvl8pPr>
    <a:lvl9pPr marL="4525914" algn="l" defTabSz="1131479"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p:restoredTop sz="66758" autoAdjust="0"/>
  </p:normalViewPr>
  <p:slideViewPr>
    <p:cSldViewPr>
      <p:cViewPr varScale="1">
        <p:scale>
          <a:sx n="67" d="100"/>
          <a:sy n="67" d="100"/>
        </p:scale>
        <p:origin x="2632" y="184"/>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2B51D8-2C97-2348-9E64-B7A7700EBF15}" type="doc">
      <dgm:prSet loTypeId="urn:microsoft.com/office/officeart/2005/8/layout/pyramid1" loCatId="" qsTypeId="urn:microsoft.com/office/officeart/2005/8/quickstyle/simple4" qsCatId="simple" csTypeId="urn:microsoft.com/office/officeart/2005/8/colors/accent1_2" csCatId="accent1" phldr="1"/>
      <dgm:spPr/>
    </dgm:pt>
    <dgm:pt modelId="{634F5271-DE5A-514E-9387-77D96B3242ED}">
      <dgm:prSet phldrT="[Text]"/>
      <dgm:spPr/>
      <dgm:t>
        <a:bodyPr/>
        <a:lstStyle/>
        <a:p>
          <a:r>
            <a:rPr lang="en-US" dirty="0">
              <a:latin typeface="Calibri" charset="0"/>
              <a:ea typeface="Calibri" charset="0"/>
              <a:cs typeface="Calibri" charset="0"/>
            </a:rPr>
            <a:t>Knowledge</a:t>
          </a:r>
        </a:p>
      </dgm:t>
    </dgm:pt>
    <dgm:pt modelId="{EAE33B5B-C553-E043-83D3-FE956B2C3520}" type="parTrans" cxnId="{9D619465-825F-E845-B836-D6FE1F73C16A}">
      <dgm:prSet/>
      <dgm:spPr/>
      <dgm:t>
        <a:bodyPr/>
        <a:lstStyle/>
        <a:p>
          <a:endParaRPr lang="en-US">
            <a:latin typeface="Calibri" charset="0"/>
            <a:ea typeface="Calibri" charset="0"/>
            <a:cs typeface="Calibri" charset="0"/>
          </a:endParaRPr>
        </a:p>
      </dgm:t>
    </dgm:pt>
    <dgm:pt modelId="{C82C3316-844B-554C-95F0-A4F603EC4EFE}" type="sibTrans" cxnId="{9D619465-825F-E845-B836-D6FE1F73C16A}">
      <dgm:prSet/>
      <dgm:spPr/>
      <dgm:t>
        <a:bodyPr/>
        <a:lstStyle/>
        <a:p>
          <a:endParaRPr lang="en-US">
            <a:latin typeface="Calibri" charset="0"/>
            <a:ea typeface="Calibri" charset="0"/>
            <a:cs typeface="Calibri" charset="0"/>
          </a:endParaRPr>
        </a:p>
      </dgm:t>
    </dgm:pt>
    <dgm:pt modelId="{4290004B-D2E0-7449-8CE6-F129BBD80DE3}">
      <dgm:prSet phldrT="[Text]"/>
      <dgm:spPr/>
      <dgm:t>
        <a:bodyPr/>
        <a:lstStyle/>
        <a:p>
          <a:r>
            <a:rPr lang="en-US" dirty="0">
              <a:latin typeface="Calibri" charset="0"/>
              <a:ea typeface="Calibri" charset="0"/>
              <a:cs typeface="Calibri" charset="0"/>
            </a:rPr>
            <a:t>Structured Data</a:t>
          </a:r>
        </a:p>
      </dgm:t>
    </dgm:pt>
    <dgm:pt modelId="{3995FB4A-7EB3-C042-8288-1E3C7F11C148}" type="parTrans" cxnId="{14590119-D865-C448-BDC5-542591A8AEA8}">
      <dgm:prSet/>
      <dgm:spPr/>
      <dgm:t>
        <a:bodyPr/>
        <a:lstStyle/>
        <a:p>
          <a:endParaRPr lang="en-US">
            <a:latin typeface="Calibri" charset="0"/>
            <a:ea typeface="Calibri" charset="0"/>
            <a:cs typeface="Calibri" charset="0"/>
          </a:endParaRPr>
        </a:p>
      </dgm:t>
    </dgm:pt>
    <dgm:pt modelId="{D96F90E2-A1F8-574F-B3C3-C06BEC27515D}" type="sibTrans" cxnId="{14590119-D865-C448-BDC5-542591A8AEA8}">
      <dgm:prSet/>
      <dgm:spPr/>
      <dgm:t>
        <a:bodyPr/>
        <a:lstStyle/>
        <a:p>
          <a:endParaRPr lang="en-US">
            <a:latin typeface="Calibri" charset="0"/>
            <a:ea typeface="Calibri" charset="0"/>
            <a:cs typeface="Calibri" charset="0"/>
          </a:endParaRPr>
        </a:p>
      </dgm:t>
    </dgm:pt>
    <dgm:pt modelId="{CF11FEF9-F910-A04C-AE30-7F52A5A8F10E}">
      <dgm:prSet phldrT="[Text]"/>
      <dgm:spPr/>
      <dgm:t>
        <a:bodyPr/>
        <a:lstStyle/>
        <a:p>
          <a:r>
            <a:rPr lang="en-US" dirty="0">
              <a:latin typeface="Calibri" charset="0"/>
              <a:ea typeface="Calibri" charset="0"/>
              <a:cs typeface="Calibri" charset="0"/>
            </a:rPr>
            <a:t>Unstructured Data</a:t>
          </a:r>
        </a:p>
      </dgm:t>
    </dgm:pt>
    <dgm:pt modelId="{16E54CC7-2DB7-C444-BF10-67A19E3EC9FD}" type="parTrans" cxnId="{10280A49-B5AB-844A-86D0-E2904B582EF4}">
      <dgm:prSet/>
      <dgm:spPr/>
      <dgm:t>
        <a:bodyPr/>
        <a:lstStyle/>
        <a:p>
          <a:endParaRPr lang="en-US">
            <a:latin typeface="Calibri" charset="0"/>
            <a:ea typeface="Calibri" charset="0"/>
            <a:cs typeface="Calibri" charset="0"/>
          </a:endParaRPr>
        </a:p>
      </dgm:t>
    </dgm:pt>
    <dgm:pt modelId="{368853FA-D8E0-DE4E-9C20-D928C24AF182}" type="sibTrans" cxnId="{10280A49-B5AB-844A-86D0-E2904B582EF4}">
      <dgm:prSet/>
      <dgm:spPr/>
      <dgm:t>
        <a:bodyPr/>
        <a:lstStyle/>
        <a:p>
          <a:endParaRPr lang="en-US">
            <a:latin typeface="Calibri" charset="0"/>
            <a:ea typeface="Calibri" charset="0"/>
            <a:cs typeface="Calibri" charset="0"/>
          </a:endParaRPr>
        </a:p>
      </dgm:t>
    </dgm:pt>
    <dgm:pt modelId="{D1CB6CB7-4F53-664A-8D75-C7772D31541B}" type="pres">
      <dgm:prSet presAssocID="{D42B51D8-2C97-2348-9E64-B7A7700EBF15}" presName="Name0" presStyleCnt="0">
        <dgm:presLayoutVars>
          <dgm:dir/>
          <dgm:animLvl val="lvl"/>
          <dgm:resizeHandles val="exact"/>
        </dgm:presLayoutVars>
      </dgm:prSet>
      <dgm:spPr/>
    </dgm:pt>
    <dgm:pt modelId="{CFB410E1-4E4C-B04C-AA61-059083F797D2}" type="pres">
      <dgm:prSet presAssocID="{634F5271-DE5A-514E-9387-77D96B3242ED}" presName="Name8" presStyleCnt="0"/>
      <dgm:spPr/>
    </dgm:pt>
    <dgm:pt modelId="{0C52E62D-14EB-604E-9AA2-B8F184B52044}" type="pres">
      <dgm:prSet presAssocID="{634F5271-DE5A-514E-9387-77D96B3242ED}" presName="level" presStyleLbl="node1" presStyleIdx="0" presStyleCnt="3">
        <dgm:presLayoutVars>
          <dgm:chMax val="1"/>
          <dgm:bulletEnabled val="1"/>
        </dgm:presLayoutVars>
      </dgm:prSet>
      <dgm:spPr/>
    </dgm:pt>
    <dgm:pt modelId="{A310C539-3A11-D04D-8083-A4D268656C12}" type="pres">
      <dgm:prSet presAssocID="{634F5271-DE5A-514E-9387-77D96B3242ED}" presName="levelTx" presStyleLbl="revTx" presStyleIdx="0" presStyleCnt="0">
        <dgm:presLayoutVars>
          <dgm:chMax val="1"/>
          <dgm:bulletEnabled val="1"/>
        </dgm:presLayoutVars>
      </dgm:prSet>
      <dgm:spPr/>
    </dgm:pt>
    <dgm:pt modelId="{90469D3C-C83E-B14A-B989-01CD7D0D65BB}" type="pres">
      <dgm:prSet presAssocID="{4290004B-D2E0-7449-8CE6-F129BBD80DE3}" presName="Name8" presStyleCnt="0"/>
      <dgm:spPr/>
    </dgm:pt>
    <dgm:pt modelId="{274275E4-17A4-284F-BEB6-5486151BBCD9}" type="pres">
      <dgm:prSet presAssocID="{4290004B-D2E0-7449-8CE6-F129BBD80DE3}" presName="level" presStyleLbl="node1" presStyleIdx="1" presStyleCnt="3">
        <dgm:presLayoutVars>
          <dgm:chMax val="1"/>
          <dgm:bulletEnabled val="1"/>
        </dgm:presLayoutVars>
      </dgm:prSet>
      <dgm:spPr/>
    </dgm:pt>
    <dgm:pt modelId="{65FC513D-047E-0740-A5D9-3537349F898C}" type="pres">
      <dgm:prSet presAssocID="{4290004B-D2E0-7449-8CE6-F129BBD80DE3}" presName="levelTx" presStyleLbl="revTx" presStyleIdx="0" presStyleCnt="0">
        <dgm:presLayoutVars>
          <dgm:chMax val="1"/>
          <dgm:bulletEnabled val="1"/>
        </dgm:presLayoutVars>
      </dgm:prSet>
      <dgm:spPr/>
    </dgm:pt>
    <dgm:pt modelId="{C83B0168-57E8-D147-8A1D-625085643A42}" type="pres">
      <dgm:prSet presAssocID="{CF11FEF9-F910-A04C-AE30-7F52A5A8F10E}" presName="Name8" presStyleCnt="0"/>
      <dgm:spPr/>
    </dgm:pt>
    <dgm:pt modelId="{A40D9264-A0DB-3D40-B175-762ABD178E53}" type="pres">
      <dgm:prSet presAssocID="{CF11FEF9-F910-A04C-AE30-7F52A5A8F10E}" presName="level" presStyleLbl="node1" presStyleIdx="2" presStyleCnt="3">
        <dgm:presLayoutVars>
          <dgm:chMax val="1"/>
          <dgm:bulletEnabled val="1"/>
        </dgm:presLayoutVars>
      </dgm:prSet>
      <dgm:spPr/>
    </dgm:pt>
    <dgm:pt modelId="{A14B9575-3563-D743-BFEE-70959315A0D9}" type="pres">
      <dgm:prSet presAssocID="{CF11FEF9-F910-A04C-AE30-7F52A5A8F10E}" presName="levelTx" presStyleLbl="revTx" presStyleIdx="0" presStyleCnt="0">
        <dgm:presLayoutVars>
          <dgm:chMax val="1"/>
          <dgm:bulletEnabled val="1"/>
        </dgm:presLayoutVars>
      </dgm:prSet>
      <dgm:spPr/>
    </dgm:pt>
  </dgm:ptLst>
  <dgm:cxnLst>
    <dgm:cxn modelId="{14590119-D865-C448-BDC5-542591A8AEA8}" srcId="{D42B51D8-2C97-2348-9E64-B7A7700EBF15}" destId="{4290004B-D2E0-7449-8CE6-F129BBD80DE3}" srcOrd="1" destOrd="0" parTransId="{3995FB4A-7EB3-C042-8288-1E3C7F11C148}" sibTransId="{D96F90E2-A1F8-574F-B3C3-C06BEC27515D}"/>
    <dgm:cxn modelId="{10280A49-B5AB-844A-86D0-E2904B582EF4}" srcId="{D42B51D8-2C97-2348-9E64-B7A7700EBF15}" destId="{CF11FEF9-F910-A04C-AE30-7F52A5A8F10E}" srcOrd="2" destOrd="0" parTransId="{16E54CC7-2DB7-C444-BF10-67A19E3EC9FD}" sibTransId="{368853FA-D8E0-DE4E-9C20-D928C24AF182}"/>
    <dgm:cxn modelId="{9A22A752-6FE9-E94A-BD3C-F6D0F8FD6FB5}" type="presOf" srcId="{634F5271-DE5A-514E-9387-77D96B3242ED}" destId="{A310C539-3A11-D04D-8083-A4D268656C12}" srcOrd="1" destOrd="0" presId="urn:microsoft.com/office/officeart/2005/8/layout/pyramid1"/>
    <dgm:cxn modelId="{659CB353-53F5-4D4F-B596-996BC9DB1229}" type="presOf" srcId="{CF11FEF9-F910-A04C-AE30-7F52A5A8F10E}" destId="{A40D9264-A0DB-3D40-B175-762ABD178E53}" srcOrd="0" destOrd="0" presId="urn:microsoft.com/office/officeart/2005/8/layout/pyramid1"/>
    <dgm:cxn modelId="{9D619465-825F-E845-B836-D6FE1F73C16A}" srcId="{D42B51D8-2C97-2348-9E64-B7A7700EBF15}" destId="{634F5271-DE5A-514E-9387-77D96B3242ED}" srcOrd="0" destOrd="0" parTransId="{EAE33B5B-C553-E043-83D3-FE956B2C3520}" sibTransId="{C82C3316-844B-554C-95F0-A4F603EC4EFE}"/>
    <dgm:cxn modelId="{D5494073-BDAF-4C46-BEBA-F29624F262A4}" type="presOf" srcId="{D42B51D8-2C97-2348-9E64-B7A7700EBF15}" destId="{D1CB6CB7-4F53-664A-8D75-C7772D31541B}" srcOrd="0" destOrd="0" presId="urn:microsoft.com/office/officeart/2005/8/layout/pyramid1"/>
    <dgm:cxn modelId="{7E1DEB84-616A-8946-83E7-5724A3A53D55}" type="presOf" srcId="{634F5271-DE5A-514E-9387-77D96B3242ED}" destId="{0C52E62D-14EB-604E-9AA2-B8F184B52044}" srcOrd="0" destOrd="0" presId="urn:microsoft.com/office/officeart/2005/8/layout/pyramid1"/>
    <dgm:cxn modelId="{0DF2CBA2-8D32-8D4F-91FC-C50689D12C95}" type="presOf" srcId="{CF11FEF9-F910-A04C-AE30-7F52A5A8F10E}" destId="{A14B9575-3563-D743-BFEE-70959315A0D9}" srcOrd="1" destOrd="0" presId="urn:microsoft.com/office/officeart/2005/8/layout/pyramid1"/>
    <dgm:cxn modelId="{0744E9CA-DFD1-9F42-B45A-392358165737}" type="presOf" srcId="{4290004B-D2E0-7449-8CE6-F129BBD80DE3}" destId="{65FC513D-047E-0740-A5D9-3537349F898C}" srcOrd="1" destOrd="0" presId="urn:microsoft.com/office/officeart/2005/8/layout/pyramid1"/>
    <dgm:cxn modelId="{AF291AE4-6140-1B40-AB5D-4E0677EDA66F}" type="presOf" srcId="{4290004B-D2E0-7449-8CE6-F129BBD80DE3}" destId="{274275E4-17A4-284F-BEB6-5486151BBCD9}" srcOrd="0" destOrd="0" presId="urn:microsoft.com/office/officeart/2005/8/layout/pyramid1"/>
    <dgm:cxn modelId="{55F07A92-4735-594C-A606-72DB9D400E92}" type="presParOf" srcId="{D1CB6CB7-4F53-664A-8D75-C7772D31541B}" destId="{CFB410E1-4E4C-B04C-AA61-059083F797D2}" srcOrd="0" destOrd="0" presId="urn:microsoft.com/office/officeart/2005/8/layout/pyramid1"/>
    <dgm:cxn modelId="{03BCF0D2-FD8F-A043-B3CE-094838951DC0}" type="presParOf" srcId="{CFB410E1-4E4C-B04C-AA61-059083F797D2}" destId="{0C52E62D-14EB-604E-9AA2-B8F184B52044}" srcOrd="0" destOrd="0" presId="urn:microsoft.com/office/officeart/2005/8/layout/pyramid1"/>
    <dgm:cxn modelId="{AB9D1C73-2558-9149-9628-6E903D2F61A8}" type="presParOf" srcId="{CFB410E1-4E4C-B04C-AA61-059083F797D2}" destId="{A310C539-3A11-D04D-8083-A4D268656C12}" srcOrd="1" destOrd="0" presId="urn:microsoft.com/office/officeart/2005/8/layout/pyramid1"/>
    <dgm:cxn modelId="{C7F3D85A-3678-474E-860A-806254B4FBC0}" type="presParOf" srcId="{D1CB6CB7-4F53-664A-8D75-C7772D31541B}" destId="{90469D3C-C83E-B14A-B989-01CD7D0D65BB}" srcOrd="1" destOrd="0" presId="urn:microsoft.com/office/officeart/2005/8/layout/pyramid1"/>
    <dgm:cxn modelId="{6F6FCA44-F3E8-9C45-82A1-2C88D42F5324}" type="presParOf" srcId="{90469D3C-C83E-B14A-B989-01CD7D0D65BB}" destId="{274275E4-17A4-284F-BEB6-5486151BBCD9}" srcOrd="0" destOrd="0" presId="urn:microsoft.com/office/officeart/2005/8/layout/pyramid1"/>
    <dgm:cxn modelId="{EEB9D258-BD78-024D-9936-90722B5352B1}" type="presParOf" srcId="{90469D3C-C83E-B14A-B989-01CD7D0D65BB}" destId="{65FC513D-047E-0740-A5D9-3537349F898C}" srcOrd="1" destOrd="0" presId="urn:microsoft.com/office/officeart/2005/8/layout/pyramid1"/>
    <dgm:cxn modelId="{D40C20D2-0E52-6C44-8D2D-05BB3D84D83F}" type="presParOf" srcId="{D1CB6CB7-4F53-664A-8D75-C7772D31541B}" destId="{C83B0168-57E8-D147-8A1D-625085643A42}" srcOrd="2" destOrd="0" presId="urn:microsoft.com/office/officeart/2005/8/layout/pyramid1"/>
    <dgm:cxn modelId="{D04933B3-B8D4-404E-A40B-554782FBD1D6}" type="presParOf" srcId="{C83B0168-57E8-D147-8A1D-625085643A42}" destId="{A40D9264-A0DB-3D40-B175-762ABD178E53}" srcOrd="0" destOrd="0" presId="urn:microsoft.com/office/officeart/2005/8/layout/pyramid1"/>
    <dgm:cxn modelId="{40E2A349-1AB4-A84E-A9EC-694A95EEB2AD}" type="presParOf" srcId="{C83B0168-57E8-D147-8A1D-625085643A42}" destId="{A14B9575-3563-D743-BFEE-70959315A0D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2E62D-14EB-604E-9AA2-B8F184B52044}">
      <dsp:nvSpPr>
        <dsp:cNvPr id="0" name=""/>
        <dsp:cNvSpPr/>
      </dsp:nvSpPr>
      <dsp:spPr>
        <a:xfrm>
          <a:off x="2664067" y="0"/>
          <a:ext cx="2664067"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Knowledge</a:t>
          </a:r>
        </a:p>
      </dsp:txBody>
      <dsp:txXfrm>
        <a:off x="2664067" y="0"/>
        <a:ext cx="2664067" cy="1540667"/>
      </dsp:txXfrm>
    </dsp:sp>
    <dsp:sp modelId="{274275E4-17A4-284F-BEB6-5486151BBCD9}">
      <dsp:nvSpPr>
        <dsp:cNvPr id="0" name=""/>
        <dsp:cNvSpPr/>
      </dsp:nvSpPr>
      <dsp:spPr>
        <a:xfrm>
          <a:off x="1332033" y="1540666"/>
          <a:ext cx="5328134"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Structured Data</a:t>
          </a:r>
        </a:p>
      </dsp:txBody>
      <dsp:txXfrm>
        <a:off x="2264457" y="1540666"/>
        <a:ext cx="3463287" cy="1540667"/>
      </dsp:txXfrm>
    </dsp:sp>
    <dsp:sp modelId="{A40D9264-A0DB-3D40-B175-762ABD178E53}">
      <dsp:nvSpPr>
        <dsp:cNvPr id="0" name=""/>
        <dsp:cNvSpPr/>
      </dsp:nvSpPr>
      <dsp:spPr>
        <a:xfrm>
          <a:off x="0" y="3081333"/>
          <a:ext cx="7992202" cy="1540667"/>
        </a:xfrm>
        <a:prstGeom prst="trapezoid">
          <a:avLst>
            <a:gd name="adj" fmla="val 864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kern="1200" dirty="0">
              <a:latin typeface="Calibri" charset="0"/>
              <a:ea typeface="Calibri" charset="0"/>
              <a:cs typeface="Calibri" charset="0"/>
            </a:rPr>
            <a:t>Unstructured Data</a:t>
          </a:r>
        </a:p>
      </dsp:txBody>
      <dsp:txXfrm>
        <a:off x="1398635" y="3081333"/>
        <a:ext cx="5194931" cy="1540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739" algn="l" rtl="0" fontAlgn="base">
      <a:spcBef>
        <a:spcPct val="30000"/>
      </a:spcBef>
      <a:spcAft>
        <a:spcPct val="0"/>
      </a:spcAft>
      <a:defRPr sz="1500" kern="1200">
        <a:solidFill>
          <a:schemeClr val="tx1"/>
        </a:solidFill>
        <a:latin typeface="Arial" charset="0"/>
        <a:ea typeface="+mn-ea"/>
        <a:cs typeface="+mn-cs"/>
      </a:defRPr>
    </a:lvl2pPr>
    <a:lvl3pPr marL="1131479" algn="l" rtl="0" fontAlgn="base">
      <a:spcBef>
        <a:spcPct val="30000"/>
      </a:spcBef>
      <a:spcAft>
        <a:spcPct val="0"/>
      </a:spcAft>
      <a:defRPr sz="1500" kern="1200">
        <a:solidFill>
          <a:schemeClr val="tx1"/>
        </a:solidFill>
        <a:latin typeface="Arial" charset="0"/>
        <a:ea typeface="+mn-ea"/>
        <a:cs typeface="+mn-cs"/>
      </a:defRPr>
    </a:lvl3pPr>
    <a:lvl4pPr marL="1697218" algn="l" rtl="0" fontAlgn="base">
      <a:spcBef>
        <a:spcPct val="30000"/>
      </a:spcBef>
      <a:spcAft>
        <a:spcPct val="0"/>
      </a:spcAft>
      <a:defRPr sz="1500" kern="1200">
        <a:solidFill>
          <a:schemeClr val="tx1"/>
        </a:solidFill>
        <a:latin typeface="Arial" charset="0"/>
        <a:ea typeface="+mn-ea"/>
        <a:cs typeface="+mn-cs"/>
      </a:defRPr>
    </a:lvl4pPr>
    <a:lvl5pPr marL="2262957" algn="l" rtl="0" fontAlgn="base">
      <a:spcBef>
        <a:spcPct val="30000"/>
      </a:spcBef>
      <a:spcAft>
        <a:spcPct val="0"/>
      </a:spcAft>
      <a:defRPr sz="1500" kern="1200">
        <a:solidFill>
          <a:schemeClr val="tx1"/>
        </a:solidFill>
        <a:latin typeface="Arial" charset="0"/>
        <a:ea typeface="+mn-ea"/>
        <a:cs typeface="+mn-cs"/>
      </a:defRPr>
    </a:lvl5pPr>
    <a:lvl6pPr marL="2828696" algn="l" defTabSz="1131479" rtl="0" eaLnBrk="1" latinLnBrk="0" hangingPunct="1">
      <a:defRPr sz="1500" kern="1200">
        <a:solidFill>
          <a:schemeClr val="tx1"/>
        </a:solidFill>
        <a:latin typeface="+mn-lt"/>
        <a:ea typeface="+mn-ea"/>
        <a:cs typeface="+mn-cs"/>
      </a:defRPr>
    </a:lvl6pPr>
    <a:lvl7pPr marL="3394436" algn="l" defTabSz="1131479" rtl="0" eaLnBrk="1" latinLnBrk="0" hangingPunct="1">
      <a:defRPr sz="1500" kern="1200">
        <a:solidFill>
          <a:schemeClr val="tx1"/>
        </a:solidFill>
        <a:latin typeface="+mn-lt"/>
        <a:ea typeface="+mn-ea"/>
        <a:cs typeface="+mn-cs"/>
      </a:defRPr>
    </a:lvl7pPr>
    <a:lvl8pPr marL="3960175" algn="l" defTabSz="1131479" rtl="0" eaLnBrk="1" latinLnBrk="0" hangingPunct="1">
      <a:defRPr sz="1500" kern="1200">
        <a:solidFill>
          <a:schemeClr val="tx1"/>
        </a:solidFill>
        <a:latin typeface="+mn-lt"/>
        <a:ea typeface="+mn-ea"/>
        <a:cs typeface="+mn-cs"/>
      </a:defRPr>
    </a:lvl8pPr>
    <a:lvl9pPr marL="4525914" algn="l" defTabSz="113147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a:t>
            </a:fld>
            <a:endParaRPr lang="en-US" dirty="0"/>
          </a:p>
        </p:txBody>
      </p:sp>
      <p:sp>
        <p:nvSpPr>
          <p:cNvPr id="315394" name="Rectangle 2"/>
          <p:cNvSpPr>
            <a:spLocks noGrp="1" noRot="1" noChangeAspect="1" noChangeArrowheads="1" noTextEdit="1"/>
          </p:cNvSpPr>
          <p:nvPr>
            <p:ph type="sldImg"/>
          </p:nvPr>
        </p:nvSpPr>
        <p:spPr>
          <a:xfrm>
            <a:off x="674688" y="766763"/>
            <a:ext cx="5754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58734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Functions</a:t>
            </a:r>
            <a:r>
              <a:rPr lang="en-GB" baseline="0" noProof="0" dirty="0"/>
              <a:t> are a key constituent of information systems. They relate objects with their properties and different objects among each other. An interesting and central question is of how functions are represented.</a:t>
            </a:r>
            <a:endParaRPr lang="en-GB" noProof="0" dirty="0"/>
          </a:p>
          <a:p>
            <a:endParaRPr lang="en-GB" noProof="0" dirty="0"/>
          </a:p>
          <a:p>
            <a:r>
              <a:rPr lang="en-GB" baseline="0" noProof="0" dirty="0"/>
              <a:t>Actually, there exists two fundamentally different ways to do this: either by explicitly enumerating function values for given function arguments, or by providing a specification or algorithm to compute the function value from a given function argument. Both ways are actually used in information systems.</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baseline="0" noProof="0" dirty="0"/>
              <a:t>However, since many facts about the real-world cannot by specified by an algorithm (e.g. computing the birthday from the name of a person), the explicit representation of functions play a particularly central role in information systems. Explicitly enumerated functions we also call commonly </a:t>
            </a:r>
            <a:r>
              <a:rPr lang="en-GB" b="1" baseline="0" noProof="0" dirty="0"/>
              <a:t>data</a:t>
            </a:r>
            <a:r>
              <a:rPr lang="en-GB" baseline="0" noProof="0" dirty="0"/>
              <a:t>.</a:t>
            </a:r>
          </a:p>
          <a:p>
            <a:endParaRPr lang="en-GB" baseline="0" noProof="0" dirty="0"/>
          </a:p>
          <a:p>
            <a:r>
              <a:rPr lang="en-GB" baseline="0" noProof="0" dirty="0"/>
              <a:t>Nevertheless also implicitly represented functions play an important role in information systems (computing the age of a person from its birthday). Such functions appear under many different names, such as queries, views, user-defined functions etc.</a:t>
            </a:r>
            <a:endParaRPr lang="en-GB" noProof="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93171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When building a model of the real world</a:t>
            </a:r>
            <a:r>
              <a:rPr lang="en-GB" baseline="0" noProof="0" dirty="0"/>
              <a:t> in an information system, a natural question to ask is of how we can know that the model is indeed a model of the real world. In an abstract sense the answer to this question is very simple: we have to provide an interpretation function, that maps every constant of the model to some real world object, and the functions in the model preserve all relationships that occur in the real-world. Such an (interpretation) function is also called a </a:t>
            </a:r>
            <a:r>
              <a:rPr lang="en-GB" baseline="0" noProof="0" dirty="0" err="1"/>
              <a:t>homomorphic</a:t>
            </a:r>
            <a:r>
              <a:rPr lang="en-GB" baseline="0" noProof="0" dirty="0"/>
              <a:t> function (a function that preserves the “form”).</a:t>
            </a:r>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Formally: an interpretation relationship I that maps constants of a (real-world) domain R to a (model) domain M (I: M -&gt; R) is </a:t>
            </a:r>
            <a:r>
              <a:rPr lang="en-GB" sz="1200" baseline="0" dirty="0" err="1"/>
              <a:t>homomorphic</a:t>
            </a:r>
            <a:r>
              <a:rPr lang="en-GB" sz="1200" baseline="0" dirty="0"/>
              <a:t> </a:t>
            </a:r>
            <a:r>
              <a:rPr lang="en-GB" sz="1200" baseline="0" dirty="0" err="1"/>
              <a:t>iff</a:t>
            </a: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 f(x1,…,</a:t>
            </a:r>
            <a:r>
              <a:rPr lang="en-GB" sz="1200" baseline="0" dirty="0" err="1"/>
              <a:t>xn</a:t>
            </a:r>
            <a:r>
              <a:rPr lang="en-GB" sz="1200" baseline="0" dirty="0"/>
              <a:t>)) = </a:t>
            </a:r>
            <a:r>
              <a:rPr lang="en-GB" sz="1200" baseline="0" dirty="0" err="1"/>
              <a:t>f_real</a:t>
            </a:r>
            <a:r>
              <a:rPr lang="en-GB" sz="1200" baseline="0" dirty="0"/>
              <a:t>( I(x1),…,I (</a:t>
            </a:r>
            <a:r>
              <a:rPr lang="en-GB" sz="1200" baseline="0" dirty="0" err="1"/>
              <a:t>xn</a:t>
            </a:r>
            <a:r>
              <a:rPr lang="en-GB" sz="120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where </a:t>
            </a:r>
            <a:r>
              <a:rPr lang="en-GB" sz="1200" baseline="0" dirty="0" err="1"/>
              <a:t>f_real</a:t>
            </a:r>
            <a:r>
              <a:rPr lang="en-GB" sz="1200" baseline="0" dirty="0"/>
              <a:t> is the function in the real-world that is represented by f.</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In the example if the constant “John” maps to a person named John and the constant “Ann” maps to a person named Ann, and the two persons are married, then the function husband(“Ann”) should have the value “John” in the information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I(“John”) = John</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I(“Ann”) = Ann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aseline="0" dirty="0"/>
              <a:t>I( husband(“Ann”) ) = I( “John”) = John = </a:t>
            </a:r>
            <a:r>
              <a:rPr lang="en-GB" sz="1200" baseline="0" dirty="0" err="1"/>
              <a:t>husband_real</a:t>
            </a:r>
            <a:r>
              <a:rPr lang="en-GB" sz="1200" baseline="0" dirty="0"/>
              <a:t> (Ann) = </a:t>
            </a:r>
            <a:r>
              <a:rPr lang="en-GB" sz="1200" baseline="0" dirty="0" err="1"/>
              <a:t>husband_real</a:t>
            </a:r>
            <a:r>
              <a:rPr lang="en-GB" sz="1200" baseline="0" dirty="0"/>
              <a:t> ( I (“Ann”)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a:p>
          <a:p>
            <a:endParaRPr lang="fr-FR" sz="12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292647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there is no way to formally verify functions</a:t>
            </a:r>
            <a:r>
              <a:rPr lang="en-GB" sz="1200" baseline="0" noProof="0" dirty="0"/>
              <a:t> in the real world (e.g. whether two people are married), indirect methods are required that help to verify, or at least make plausible, that a model represents correctly the real world. With respect to physical phenomena it is indeed Science that endeavours to create models of reality (e.g. physical laws) using the scientific method. With respect to capturing human thought, expressed for example as written text, the field of information retrieval has established methods to verify whether computer models appropriately represent, or at least </a:t>
            </a:r>
            <a:r>
              <a:rPr lang="en-GB" sz="1200" baseline="0" noProof="0" dirty="0" err="1"/>
              <a:t>mimick</a:t>
            </a:r>
            <a:r>
              <a:rPr lang="en-GB" sz="1200" baseline="0" noProof="0" dirty="0"/>
              <a:t>,  the human reasoning processes. For traditional business information systems, it is the profession of business analysts that translates real world requirements and organizational structures into models for information systems. These approaches always implement some form of feedback mechanism, in which the models that are developed are verified with respect to reality. E.g., business analysts present the models to potential users and refine them based on the feedback. Scientists verify their models with respect to experimental data and assume they are valid as long they are not falsified (as we know since Popper we can never proof that a model is correct!).</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305058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 concrete example of a function in an information system, where the function can be alternatively computed or enumerated?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183242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give an example of a computable interpretation relationship?</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119545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63206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So far we have considered models as abstract mathematical</a:t>
            </a:r>
            <a:r>
              <a:rPr lang="en-GB" baseline="0" noProof="0" dirty="0"/>
              <a:t> formalisms, consisting of constants, functions and axioms. For being able to handle a model in a computer system, we need to represent the model within the computer system. For that purpose we need a representation mechanism that can be “understood” and processed by a computer, in other words we need a formalism that can be used to represent a model. Such a formalism is called a </a:t>
            </a:r>
            <a:r>
              <a:rPr lang="en-GB" b="1" baseline="0" noProof="0" dirty="0"/>
              <a:t>data model</a:t>
            </a:r>
            <a:r>
              <a:rPr lang="en-GB" baseline="0" noProof="0" dirty="0"/>
              <a:t>. A data model consists of data structures and operations that a computer can represent and execute.</a:t>
            </a:r>
            <a:endParaRPr lang="en-GB" noProof="0" dirty="0"/>
          </a:p>
          <a:p>
            <a:endParaRPr lang="en-GB" noProof="0" dirty="0"/>
          </a:p>
          <a:p>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study of data structures is at the heart of computer science. For example, the </a:t>
            </a:r>
            <a:r>
              <a:rPr lang="en-GB" b="1" noProof="0" dirty="0"/>
              <a:t>associative array </a:t>
            </a:r>
            <a:r>
              <a:rPr lang="en-GB" noProof="0" dirty="0"/>
              <a:t>is an abstract data structure</a:t>
            </a:r>
            <a:r>
              <a:rPr lang="en-GB" baseline="0" noProof="0" dirty="0"/>
              <a:t> (abstract data type) that is used to represent functions. Thus it is evidently of central interest for representing functions of models. Associative array is a data structure that manages a set of key-value pairs (representing the function) and that supports a set of operations to manipulate the associative array, such as adding, deleting and modifying the elements of the associative array. It is called abstract data type, since different (physical) implementations of the same data structure are possible. </a:t>
            </a:r>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7471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Objectives:</a:t>
            </a:r>
          </a:p>
          <a:p>
            <a:r>
              <a:rPr lang="fr-FR"/>
              <a:t>Understand the difference among an IS and other IT systems.</a:t>
            </a:r>
          </a:p>
          <a:p>
            <a:r>
              <a:rPr lang="fr-FR"/>
              <a:t>Understand the role of IS for managing models</a:t>
            </a:r>
          </a:p>
          <a:p>
            <a:r>
              <a:rPr lang="fr-FR"/>
              <a:t>Understand different aspects of reality represented in information</a:t>
            </a:r>
            <a:r>
              <a:rPr lang="fr-FR" baseline="0"/>
              <a:t> systems</a:t>
            </a:r>
          </a:p>
          <a:p>
            <a:r>
              <a:rPr lang="fr-FR" baseline="0"/>
              <a:t>Understand the constituents of a model</a:t>
            </a:r>
          </a:p>
          <a:p>
            <a:r>
              <a:rPr lang="fr-FR" baseline="0"/>
              <a:t>Understand that functions in information system are often explictly represented</a:t>
            </a:r>
          </a:p>
          <a:p>
            <a:r>
              <a:rPr lang="fr-FR" baseline="0"/>
              <a:t>Understand the concept of interpretation of a model</a:t>
            </a:r>
          </a:p>
          <a:p>
            <a:r>
              <a:rPr lang="fr-FR" baseline="0"/>
              <a:t>Understand that having a correct model is a very difficult problem</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6714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different implementations exhibit all the same logical behaviour, but may have different performance characteristics.</a:t>
            </a:r>
          </a:p>
          <a:p>
            <a:r>
              <a:rPr lang="en-GB" i="1" baseline="0" noProof="0"/>
              <a:t>Exercise</a:t>
            </a:r>
            <a:r>
              <a:rPr lang="en-GB" baseline="0" noProof="0" dirty="0"/>
              <a:t>: review different implementations of associative arrays, such as hash tables and tries.</a:t>
            </a:r>
            <a:endParaRPr lang="en-GB" noProof="0" dirty="0"/>
          </a:p>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3851612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structures allow us to represent the functions that are part of a model within the computer systems. The same function can be represented in different ways using different abstract data types and data structures. Some representations are more appropriate than others. E.g. using a hashtable enforces the constraint that a function can have only one function value, whereas using a list of tuples requires the software developer to enforce this constraint and typical operations in the software code.</a:t>
            </a:r>
          </a:p>
        </p:txBody>
      </p:sp>
      <p:sp>
        <p:nvSpPr>
          <p:cNvPr id="4" name="Slide Number Placeholder 3"/>
          <p:cNvSpPr>
            <a:spLocks noGrp="1"/>
          </p:cNvSpPr>
          <p:nvPr>
            <p:ph type="sldNum" sz="quarter" idx="5"/>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82046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a:t>Frequently </a:t>
            </a:r>
            <a:r>
              <a:rPr lang="en-GB" noProof="0" dirty="0"/>
              <a:t>used</a:t>
            </a:r>
            <a:r>
              <a:rPr lang="en-GB" baseline="0" noProof="0" dirty="0"/>
              <a:t> data structures used as data models are labelled graphs and relational tables. These data structures allow to represent relationships among entities in a generic way. Relational tables are at the core of the relational data model of SQL database systems, graph-oriented data models are becoming increasingly popular in the context of managing linked information in the Web and data from social networks.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2787706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We already mentioned that the explicit representation of functions by enumeration, resulting in data, plays an important role in information systems. In the context of data management such a</a:t>
            </a:r>
            <a:r>
              <a:rPr lang="en-GB" baseline="0" noProof="0" dirty="0"/>
              <a:t> set of data is called a </a:t>
            </a:r>
            <a:r>
              <a:rPr lang="en-GB" b="1" baseline="0" noProof="0" dirty="0"/>
              <a:t>database</a:t>
            </a:r>
            <a:r>
              <a:rPr lang="en-GB" baseline="0" noProof="0" dirty="0"/>
              <a:t>. </a:t>
            </a:r>
            <a:r>
              <a:rPr lang="en-US" dirty="0"/>
              <a:t>A computer system that is designed to manage databases is called a </a:t>
            </a:r>
            <a:r>
              <a:rPr lang="en-US" b="1" dirty="0"/>
              <a:t>database management system DBMS</a:t>
            </a:r>
            <a:r>
              <a:rPr lang="en-US" dirty="0"/>
              <a:t>. Thus database management systems</a:t>
            </a:r>
            <a:r>
              <a:rPr lang="en-US" baseline="0" dirty="0"/>
              <a:t> can be used to manage databases, and thus to realize information systems. The inverse is not necessarily true. Many information systems that use database do this without using a specific database system.</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713186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In this context we have to be very careful about terminology, as data model </a:t>
            </a:r>
            <a:r>
              <a:rPr lang="en-GB" baseline="0" noProof="0"/>
              <a:t>is (sometimes) interchangeable </a:t>
            </a:r>
            <a:r>
              <a:rPr lang="en-GB" baseline="0" noProof="0" dirty="0"/>
              <a:t>used to designate two different things: (1) a data model used to represent a model within a computer system (this is the sense we will use in the following) and (2) a formalism respectively language to specify a whole class of data models. Data modelling languages consist of two parts: </a:t>
            </a:r>
            <a:r>
              <a:rPr lang="en-US" dirty="0"/>
              <a:t>A data definition language DDL enables the specification of data models, consisting of possible data structures</a:t>
            </a:r>
            <a:r>
              <a:rPr lang="en-US" baseline="0" dirty="0"/>
              <a:t> and </a:t>
            </a:r>
            <a:r>
              <a:rPr lang="en-US" dirty="0"/>
              <a:t>integrity constraints.</a:t>
            </a:r>
            <a:r>
              <a:rPr lang="en-US" baseline="0" dirty="0"/>
              <a:t> The </a:t>
            </a:r>
            <a:r>
              <a:rPr lang="en-US" dirty="0"/>
              <a:t>data manipulation language allow to specify</a:t>
            </a:r>
            <a:r>
              <a:rPr lang="en-US" baseline="0" dirty="0"/>
              <a:t> the functions in the data model</a:t>
            </a:r>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 specification of a data model using a DDL is called a database scheme, respectively</a:t>
            </a:r>
            <a:r>
              <a:rPr lang="en-US" baseline="0" dirty="0"/>
              <a:t> simply schema.</a:t>
            </a:r>
            <a:endParaRPr lang="en-US" dirty="0"/>
          </a:p>
          <a:p>
            <a:endParaRPr lang="en-GB" noProof="0" dirty="0"/>
          </a:p>
          <a:p>
            <a:endParaRPr lang="en-GB" noProof="0" dirty="0"/>
          </a:p>
          <a:p>
            <a:endParaRPr lang="en-GB" noProof="0" dirty="0"/>
          </a:p>
          <a:p>
            <a:endParaRPr lang="en-GB"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pPr marL="0" marR="0" indent="0" algn="l" defTabSz="914400" rtl="0" eaLnBrk="1" fontAlgn="base" latinLnBrk="0" hangingPunct="1">
              <a:lnSpc>
                <a:spcPct val="100000"/>
              </a:lnSpc>
              <a:spcBef>
                <a:spcPct val="30000"/>
              </a:spcBef>
              <a:spcAft>
                <a:spcPct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526692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three components of a data model formalism are the following: (1) the structural part describes</a:t>
            </a:r>
            <a:r>
              <a:rPr lang="en-US" baseline="0" dirty="0"/>
              <a:t> of how constants and functions are represented as data structures. This enables the representation of facts in a database. (2) integrity constraints that have to be respected by the facts can be expressed using a specific language, (3) the data manipulation operators enable manipulation of the databases, e.g. adding and removing of facts, or querying, i.e. computing functions that answer questions of users.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2669509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The probably best known data modelling formalism is the relational data model</a:t>
            </a:r>
            <a:r>
              <a:rPr lang="en-GB" baseline="0" noProof="0" dirty="0"/>
              <a:t> (note the use of the term data model!). In this small example we see of how to use the DDL to define a table with a specific structure (e.g. three fields) and how to define an integrity constraint for this data structure, i.e. that the </a:t>
            </a:r>
            <a:r>
              <a:rPr lang="en-GB" baseline="0" noProof="0" dirty="0" err="1"/>
              <a:t>Studentid</a:t>
            </a:r>
            <a:r>
              <a:rPr lang="en-GB" baseline="0" noProof="0" dirty="0"/>
              <a:t> field needs to be unique. Using the DML a query is formulated. A query is nothing else than a function that is computed on the data structure.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549412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Having introduced the notion of data model, we can refine our view of information systems. An information system is (typically)</a:t>
            </a:r>
            <a:r>
              <a:rPr lang="en-GB" baseline="0" noProof="0" dirty="0"/>
              <a:t> based on a database management system. The information system is concerned with providing a model for a real-world aspect, whereas the database system is concerned with the efficient management of the data structures required to represent the model. In many practical systems this separation is not that explicit. But it is very helpful to have such an architectural view, for better understanding the architecture of systems and the separation of different concerns (i.e. those related to a specific application, and those that are domain independent). We can understand the separation among the concept of information systems and database systems also as one among syntax and semantics.</a:t>
            </a:r>
          </a:p>
          <a:p>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368936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Data</a:t>
            </a:r>
            <a:r>
              <a:rPr lang="en-US" baseline="0" dirty="0"/>
              <a:t> modeling formalisms are implemented (typically) by database management systems. Database systems are a software that is designed to support storage and manipulation large databases using a specific data modeling formalism, such as the relational data model. Many of the models used in information systems, as discussed earlier, can be represented by data models specified in data modeling formalisms, and thus database systems are often used for the implementation of information systems. However, there many information systems that implement their native data management, one example being text retrieval or Web retrieval systems.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Database management systems</a:t>
            </a:r>
            <a:r>
              <a:rPr lang="en-US" baseline="0" dirty="0"/>
              <a:t> are designed to support the management of very large databases efficiently. To that end they exploit different techniques to encode the data in data structures on storage media, that take advantage of the technical characteristics of the implementation platform. </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55338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Physical data independence expresses the concept that the same logical database, e.g. having the same database schema, can be physically realized in many different ways, e.g. using different physical database designs, and the same logical operations, e.g. queries and updates, can be executed in physically different ways, using declarative query optimization and transaction management. Physical data independence relieves developers of database applications that focus mainly on the modeling of the application, i.e. in engineering an information system, from dealing with physical optimizations that are important for performance purposes.</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52225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150590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ED8E4-A9D6-4712-AF83-6428FF19A165}" type="slidenum">
              <a:rPr lang="en-US"/>
              <a:pPr/>
              <a:t>32</a:t>
            </a:fld>
            <a:endParaRPr lang="en-US"/>
          </a:p>
        </p:txBody>
      </p:sp>
      <p:sp>
        <p:nvSpPr>
          <p:cNvPr id="334850" name="Rectangle 2"/>
          <p:cNvSpPr>
            <a:spLocks noGrp="1" noRot="1" noChangeAspect="1" noChangeArrowheads="1" noTextEdit="1"/>
          </p:cNvSpPr>
          <p:nvPr>
            <p:ph type="sldImg"/>
          </p:nvPr>
        </p:nvSpPr>
        <p:spPr>
          <a:xfrm>
            <a:off x="674688" y="766763"/>
            <a:ext cx="5754687" cy="3838575"/>
          </a:xfrm>
          <a:ln/>
        </p:spPr>
      </p:sp>
      <p:sp>
        <p:nvSpPr>
          <p:cNvPr id="334851" name="Rectangle 3"/>
          <p:cNvSpPr>
            <a:spLocks noGrp="1" noChangeArrowheads="1"/>
          </p:cNvSpPr>
          <p:nvPr>
            <p:ph type="body" idx="1"/>
          </p:nvPr>
        </p:nvSpPr>
        <p:spPr/>
        <p:txBody>
          <a:bodyPr/>
          <a:lstStyle/>
          <a:p>
            <a:r>
              <a:rPr lang="en-US" dirty="0"/>
              <a:t>When handling large amounts of data, we face two key</a:t>
            </a:r>
            <a:r>
              <a:rPr lang="en-US" baseline="0" dirty="0"/>
              <a:t> challenges: first, the management should be performed efficiently. This concerns questions of how the data is mapped to the different available storage media, and what auxiliary data structures, so-called indices, are created to support the efficient access and questions of how operations on the data, e.g. for search and aggregation, are performed algorithmically in an efficient way. Second, the data needs to be kept safely. Different to data that is managed within the lifetime of a program, so-called transient data, data in information systems is maintained independently of the lifetime of any program. This property is called </a:t>
            </a:r>
            <a:r>
              <a:rPr lang="en-US" b="1" baseline="0" dirty="0"/>
              <a:t>persistence</a:t>
            </a:r>
            <a:r>
              <a:rPr lang="en-US" baseline="0" dirty="0"/>
              <a:t> of the data. Ensuring persistence and consistency of data, under all possible failures and when the data is stored in a variety of storage media us a non-trivial problem.</a:t>
            </a:r>
          </a:p>
          <a:p>
            <a:endParaRPr lang="en-US" dirty="0"/>
          </a:p>
        </p:txBody>
      </p:sp>
    </p:spTree>
    <p:extLst>
      <p:ext uri="{BB962C8B-B14F-4D97-AF65-F5344CB8AC3E}">
        <p14:creationId xmlns:p14="http://schemas.microsoft.com/office/powerpoint/2010/main" val="893596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Factoring</a:t>
            </a:r>
            <a:r>
              <a:rPr lang="en-US" baseline="0" dirty="0"/>
              <a:t> in</a:t>
            </a:r>
            <a:r>
              <a:rPr lang="en-US" dirty="0"/>
              <a:t> the design principles of data management systems we can provide now a refined view of a typical information</a:t>
            </a:r>
            <a:r>
              <a:rPr lang="en-US" baseline="0" dirty="0"/>
              <a:t> system architecture. The semantic layer is concerned with the modeling of the real world. In order to implement the model the syntactic layer provides a data model in which the semantic model can be implement and that is supported by a generic software (typically a database management system) that supports a wide range of information systems. The physical layer deals with the problem of representing the constructs of the data model efficiently in the computing system, using the typical mechanisms as provided by its operating system, such as access to storage and network resources.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134870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447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exist some conventions to distinguish</a:t>
            </a:r>
            <a:r>
              <a:rPr lang="en-US" baseline="0" dirty="0"/>
              <a:t> data into different levels of abstractions. One can think of these levels of abstraction as levels of increasing interpretation of “raw data” that has been recorded or captured. These interpretations are usually obtained either by automated or human analysis of the data, or a combination of the two.</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990209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a:t>Unstructured data </a:t>
            </a:r>
            <a:r>
              <a:rPr lang="en-US" baseline="0" dirty="0"/>
              <a:t>is usually referred to as data that originates more or less directly from some direct interactions with the real world environment, be it through measurements (sensors, images, videos), human inputs (natural language, text, query logs), machine input (system logs) or similar. The data is in fact structured (e.g. an image is an array of pixels, or a text is a sequence of characters), but the structure is considered to carry little “semantic” meaning.</a:t>
            </a:r>
          </a:p>
          <a:p>
            <a:endParaRPr lang="en-US" baseline="0" dirty="0"/>
          </a:p>
          <a:p>
            <a:r>
              <a:rPr lang="en-US" i="1" baseline="0" dirty="0"/>
              <a:t>Structured data </a:t>
            </a:r>
            <a:r>
              <a:rPr lang="en-US" baseline="0" dirty="0"/>
              <a:t>is data that follows a static schema, that implements a interpretable model of some domain of interest. The most prominent example being the relational data model, where applications or users define tables with specific meaning. Such meaning could be extracted from unstructured data, e.g. a table could contain the list of all objects recognized in an image.</a:t>
            </a:r>
          </a:p>
          <a:p>
            <a:endParaRPr lang="en-US" baseline="0" dirty="0"/>
          </a:p>
          <a:p>
            <a:r>
              <a:rPr lang="en-US" baseline="0" dirty="0"/>
              <a:t>Knowledge is also structured data</a:t>
            </a:r>
            <a:r>
              <a:rPr lang="en-US" baseline="0"/>
              <a:t>, but even more abstract, and considered as being close to how humans represent their knowledge. Knowledge is considered as a basis for decision making. Other interpretations of knowledge are the ability to reason with it. This implies deriving new knowledge from </a:t>
            </a:r>
            <a:r>
              <a:rPr lang="en-US" baseline="0" dirty="0"/>
              <a:t>existing knowledge through inference. Since the representation of knowledge is deemed to be more flexible, </a:t>
            </a:r>
            <a:r>
              <a:rPr lang="en-US" baseline="0"/>
              <a:t>usually graph-based </a:t>
            </a:r>
            <a:r>
              <a:rPr lang="en-US" baseline="0" dirty="0"/>
              <a:t>data models are used, that allow to represent in an unconstrained way new relationships.</a:t>
            </a:r>
            <a:endParaRPr lang="en-US" dirty="0"/>
          </a:p>
          <a:p>
            <a:endParaRPr lang="en-US" dirty="0"/>
          </a:p>
          <a:p>
            <a:r>
              <a:rPr lang="en-US" dirty="0"/>
              <a:t>Note: the notion of “knowledge management” is used in practice in with</a:t>
            </a:r>
            <a:r>
              <a:rPr lang="en-US" baseline="0" dirty="0"/>
              <a:t> </a:t>
            </a:r>
            <a:r>
              <a:rPr lang="en-US" baseline="0"/>
              <a:t>a slighlty </a:t>
            </a:r>
            <a:r>
              <a:rPr lang="en-US" baseline="0" dirty="0"/>
              <a:t>different meaning. It refers to information systems that manage the knowledge of an organization, consisting, e.g., of its documents and information on the skills of its collaborators.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871308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examples illustrates how such abstractions look like in practice. We can consider GPS traces as raw,</a:t>
            </a:r>
            <a:r>
              <a:rPr lang="en-US" baseline="0" dirty="0"/>
              <a:t> unstructured data. Unstructured expresses here the fact that apart from the physical location we have no further understanding of the meaning of the data. By using automated analysis (e.g. segmentation methods) and background knowledge (e.g. maps) one can extract information about places (e.g. where GPS coordinates did not change for a period) and roads / paths where movement is detecting. Aligning such structured data with maps can give an interpretation of where the person was and by what means it moved, which then constitutes knowledge. Inferences on such knowledge might then reveal relationships among persons and produce high level knowledge such as “Bob loves Alice”.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3895054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an important task in information systems is creating higher level abstractions from lower level data in order to support eventually decision making. This process is called Model Building. It uses numerous automated, semi-automated as well as manual methods, many of which we will introduce throughout the course. This activity carries also many different names, typically of the format data XXXXX.</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73463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a:t>
            </a:r>
            <a:r>
              <a:rPr lang="en-GB" sz="1200" baseline="0" noProof="0"/>
              <a:t>. </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baseline="0" noProof="0"/>
              <a:t>From models to data is commonly what we understand by </a:t>
            </a:r>
            <a:r>
              <a:rPr lang="en-GB" sz="1400" b="1" baseline="0" noProof="0"/>
              <a:t>Model Usage</a:t>
            </a:r>
            <a:r>
              <a:rPr lang="en-GB" sz="1400" baseline="0" noProof="0"/>
              <a:t>, including tasks such as  retrieval, prediction. interpolation. Given a model of reality we would like to obtain more data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2964222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aseline="0" noProof="0"/>
              <a:t>Going from data to models is what we commonly understand as </a:t>
            </a:r>
            <a:r>
              <a:rPr lang="en-GB" sz="1400" b="1" baseline="0" noProof="0"/>
              <a:t>Model Building, </a:t>
            </a:r>
            <a:r>
              <a:rPr lang="en-GB" sz="1400" b="0" baseline="0" noProof="0"/>
              <a:t>also called data mining, data science etc</a:t>
            </a:r>
            <a:r>
              <a:rPr lang="en-GB" sz="1400" baseline="0" noProof="0"/>
              <a:t>.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232403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fr-FR"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perspectiv</a:t>
            </a:r>
            <a:r>
              <a:rPr lang="en-US" baseline="0" dirty="0"/>
              <a:t>e of data management the distinction among the different levels of abstraction is not significant. Apart from the fact that for certain types of data, certain types of data management systems might be more applicable and efficient than others, any DBMS can in principle manage data at any abstraction level. This is illustrated here for the example where all data could be managed in a relational database management system.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3578881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more detail, the process of model building consists of deriving new models (new functions, constants, axioms) from data, which in turn by model usage can generate new data, from which more models can be built.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905097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A second important task in information management aims</a:t>
            </a:r>
            <a:r>
              <a:rPr lang="en-GB" sz="1200" baseline="0" noProof="0" dirty="0"/>
              <a:t> at establishing the connection between the model used in an information system and the real world. In other words it is about establishing the interpretation relationships. This is possible only in indirect ways. Again we have two directions involved in the relationship among models and the real world. First, if we do not yet have a model, we need to observe and analyse the real world and (intellectually) derive models. For example, in the case of temperature modelling we would identify the concepts temperature, location and measurements as key concepts and represent them in a model. More generally conceptually modelling is widely used in the development of business information systems, where business analysts perform requirement analyses in order to determine what are the organizational structures and the processes within a business, and what are the processing needs. On the other hand, given a model we would like to verify whether the model is correct, for example, whether it produces prediction that correspond to reality. In our running example on temperature this could be achieved by comparing temperature values predicted by the model for certain locations with the true values. Evaluating models is both an important task for information retrieval (verifying that the models used are correct) and data mining (verified that newly generated models are correct). We will discuss detailed methods for performing these tasks later in the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Regarding the interaction between an information system</a:t>
            </a:r>
            <a:r>
              <a:rPr lang="en-GB" baseline="0" noProof="0" dirty="0"/>
              <a:t> and the real world, we can consider the interaction with human users as well as direct interaction with the real world environment via sensors and control devices. With respect to data output for human users the visualization of large datasets is becoming increasingly important. With respect to human input a recent development is the use of input from large communities, so-called crowd-sourcing. Direct interactions with the real-world is what is called today the Internet of Things, where computers receive data through sensors and control directly devices. </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For completing the picture we could also consider the interaction between data processing systems and the real world. We may understand this relationship</a:t>
            </a:r>
            <a:r>
              <a:rPr lang="en-GB" baseline="0" noProof="0" dirty="0"/>
              <a:t> in the view of the increasing expansion of the Internet of Things, with devices and objects being directly connected to information systems. Through this connection the interaction is twofold: on the one hand the real-world devices are generating data that can then be further processed in the information systems, on the other hand data generated in the information system can be used to control real-world devices.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a:t>Another example of how an information systems interacts with the real-word: a query system presents the results for a query to user. The user picks relevant results. This generates new data for the information system, that it might use to refine its Model used for query answering. We will see such an example in the section on User Relevance Feedback.</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585961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Her</a:t>
            </a:r>
            <a:r>
              <a:rPr lang="en-GB" baseline="0" noProof="0" dirty="0"/>
              <a:t>e we summarize the main information management tasks, and of how they interconnect the models, the data and the real world.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7658539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Finally we are coming back to the issue of the purpose of an information</a:t>
            </a:r>
            <a:r>
              <a:rPr lang="en-GB" baseline="0" noProof="0" dirty="0"/>
              <a:t> system. Information systems are needed to make informed decisions. Thus their reason to exist is to provide useful information. The </a:t>
            </a:r>
            <a:r>
              <a:rPr lang="en-GB" b="1" baseline="0" noProof="0" dirty="0"/>
              <a:t>utility of information </a:t>
            </a:r>
            <a:r>
              <a:rPr lang="en-GB" baseline="0" noProof="0" dirty="0"/>
              <a:t>depends on the nature of the decision on the one hand, and on the quality of the decision that is possible based on the information on the other hand. Traditionally utility of information has been considered implicitly in the design and implementation. But as the awareness of the importance of information is growing, more and more we also see that utility of information, and related factors, such as quality are treated and managed explicitly. For example, data quality in databases is evaluated and monitored nowadays in many cases explicitly. Systems for rating and recommendation, e.g. in social networks, are another example where quality of information is handled explicitly.</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3038036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dirty="0"/>
              <a:t>Considering the information</a:t>
            </a:r>
            <a:r>
              <a:rPr lang="en-US" baseline="0" dirty="0"/>
              <a:t> management tasks mentioned before we can further refine our view on information systems by several aspects. We can add an additional layer that corresponds to the users of the system, and that we call the pragmatic layer as users introduce the dimension of information utility. There exists no well-established notion for this layer. It can be considered as part of knowledge management, but this concepts is much wider, and it is implicitly found in many areas such as evaluation of information systems, data quality management, agent systems, social networks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4137965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36272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800" noProof="0" dirty="0"/>
              <a:t>In this part of the</a:t>
            </a:r>
            <a:r>
              <a:rPr lang="en-GB" sz="800" baseline="0" noProof="0" dirty="0"/>
              <a:t> lecture we would like to understand the basic concept of information system. We are surrounded today by information systems and everybody has an intuitive understanding what an information systems is and does (a system that is treating information). </a:t>
            </a:r>
            <a:r>
              <a:rPr lang="en-GB" sz="800" noProof="0" dirty="0"/>
              <a:t>A large organization such as EPFL is running dozens if not hundreds of information systems.</a:t>
            </a:r>
            <a:r>
              <a:rPr lang="en-GB" sz="800" baseline="0" noProof="0" dirty="0"/>
              <a:t> With the advent of the Web and more recently mobile computing and the resulting democratization of information technology and integration of information technology in every day's life a plethora of new information systems have been emerging. Increasingly information systems are not only interacting with humans, but also are among each other, with sensors gathering data from the environment, algorithms making decisions and different systems exchanging their data. The recent trend of generating and analysing increasing amounts of data, the so-called Big Data is even more demonstrating the growing importance of information systems. The following are some types of information systems that are common:</a:t>
            </a:r>
            <a:endParaRPr lang="en-GB" sz="800" noProof="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baseline="0" dirty="0"/>
          </a:p>
          <a:p>
            <a:pPr lvl="0"/>
            <a:r>
              <a:rPr lang="en-US" sz="800" kern="1200" dirty="0">
                <a:solidFill>
                  <a:schemeClr val="tx1"/>
                </a:solidFill>
                <a:latin typeface="Arial" charset="0"/>
                <a:ea typeface="+mn-ea"/>
                <a:cs typeface="+mn-cs"/>
              </a:rPr>
              <a:t>The classical information systems</a:t>
            </a:r>
          </a:p>
          <a:p>
            <a:pPr lvl="1"/>
            <a:r>
              <a:rPr lang="en-US" sz="800" kern="1200" dirty="0">
                <a:solidFill>
                  <a:schemeClr val="tx1"/>
                </a:solidFill>
                <a:latin typeface="Arial" charset="0"/>
                <a:ea typeface="+mn-ea"/>
                <a:cs typeface="+mn-cs"/>
              </a:rPr>
              <a:t>Organizational databases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process management systems</a:t>
            </a:r>
            <a:endParaRPr lang="fr-CH"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Geographic information systems</a:t>
            </a:r>
            <a:endParaRPr lang="fr-CH" sz="800" kern="1200" dirty="0">
              <a:solidFill>
                <a:schemeClr val="tx1"/>
              </a:solidFill>
              <a:latin typeface="Arial" charset="0"/>
              <a:ea typeface="+mn-ea"/>
              <a:cs typeface="+mn-cs"/>
            </a:endParaRPr>
          </a:p>
          <a:p>
            <a:pPr lvl="1"/>
            <a:r>
              <a:rPr lang="en-US" sz="800" dirty="0">
                <a:ea typeface="+mn-ea"/>
                <a:cs typeface="+mn-cs"/>
              </a:rPr>
              <a:t>T</a:t>
            </a:r>
            <a:r>
              <a:rPr lang="en-US" sz="800" kern="1200" dirty="0">
                <a:solidFill>
                  <a:schemeClr val="tx1"/>
                </a:solidFill>
                <a:latin typeface="Arial" charset="0"/>
                <a:ea typeface="+mn-ea"/>
                <a:cs typeface="+mn-cs"/>
              </a:rPr>
              <a:t>ext retrieval systems</a:t>
            </a:r>
            <a:endParaRPr lang="fr-CH" sz="800" kern="1200" dirty="0">
              <a:solidFill>
                <a:schemeClr val="tx1"/>
              </a:solidFill>
              <a:latin typeface="Arial" charset="0"/>
              <a:ea typeface="+mn-ea"/>
              <a:cs typeface="+mn-cs"/>
            </a:endParaRP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More recent types of information systems</a:t>
            </a:r>
          </a:p>
          <a:p>
            <a:pPr lvl="1"/>
            <a:r>
              <a:rPr lang="en-US" sz="800" kern="1200" dirty="0">
                <a:solidFill>
                  <a:schemeClr val="tx1"/>
                </a:solidFill>
                <a:latin typeface="Arial" charset="0"/>
                <a:ea typeface="+mn-ea"/>
                <a:cs typeface="+mn-cs"/>
              </a:rPr>
              <a:t>Social Networks</a:t>
            </a:r>
          </a:p>
          <a:p>
            <a:pPr lvl="1"/>
            <a:r>
              <a:rPr lang="en-US" sz="800" kern="1200" dirty="0">
                <a:solidFill>
                  <a:schemeClr val="tx1"/>
                </a:solidFill>
                <a:latin typeface="Arial" charset="0"/>
                <a:ea typeface="+mn-ea"/>
                <a:cs typeface="+mn-cs"/>
              </a:rPr>
              <a:t>Query-Answering System</a:t>
            </a:r>
          </a:p>
          <a:p>
            <a:pPr lvl="1"/>
            <a:r>
              <a:rPr lang="en-US" sz="800" kern="1200" dirty="0">
                <a:solidFill>
                  <a:schemeClr val="tx1"/>
                </a:solidFill>
                <a:latin typeface="Arial" charset="0"/>
                <a:ea typeface="+mn-ea"/>
                <a:cs typeface="+mn-cs"/>
              </a:rPr>
              <a:t>Recommender</a:t>
            </a:r>
            <a:r>
              <a:rPr lang="en-US" sz="800" kern="1200" baseline="0" dirty="0">
                <a:solidFill>
                  <a:schemeClr val="tx1"/>
                </a:solidFill>
                <a:latin typeface="Arial" charset="0"/>
                <a:ea typeface="+mn-ea"/>
                <a:cs typeface="+mn-cs"/>
              </a:rPr>
              <a:t> Engines</a:t>
            </a:r>
            <a:endParaRPr lang="en-US" sz="800" kern="1200" dirty="0">
              <a:solidFill>
                <a:schemeClr val="tx1"/>
              </a:solidFill>
              <a:latin typeface="Arial" charset="0"/>
              <a:ea typeface="+mn-ea"/>
              <a:cs typeface="+mn-cs"/>
            </a:endParaRPr>
          </a:p>
          <a:p>
            <a:pPr lvl="1"/>
            <a:r>
              <a:rPr lang="en-US" sz="800" kern="1200" dirty="0">
                <a:solidFill>
                  <a:schemeClr val="tx1"/>
                </a:solidFill>
                <a:latin typeface="Arial" charset="0"/>
                <a:ea typeface="+mn-ea"/>
                <a:cs typeface="+mn-cs"/>
              </a:rPr>
              <a:t>Business intelligence (data warehousing and mining systems)</a:t>
            </a:r>
          </a:p>
          <a:p>
            <a:pPr lvl="1"/>
            <a:r>
              <a:rPr lang="fr-CH" sz="800" kern="1200" dirty="0">
                <a:solidFill>
                  <a:schemeClr val="tx1"/>
                </a:solidFill>
                <a:latin typeface="Arial" charset="0"/>
                <a:ea typeface="+mn-ea"/>
                <a:cs typeface="+mn-cs"/>
              </a:rPr>
              <a:t>Bioinformatics systems (e.g. genome or protein sequence retrieval)</a:t>
            </a:r>
          </a:p>
          <a:p>
            <a:pPr lvl="1"/>
            <a:r>
              <a:rPr lang="en-US" sz="800" kern="1200" dirty="0">
                <a:solidFill>
                  <a:schemeClr val="tx1"/>
                </a:solidFill>
                <a:latin typeface="Arial" charset="0"/>
                <a:ea typeface="+mn-ea"/>
                <a:cs typeface="+mn-cs"/>
              </a:rPr>
              <a:t>Environmental monitoring systems (disaster warning, </a:t>
            </a:r>
            <a:r>
              <a:rPr lang="en-US" sz="800" kern="1200" dirty="0" err="1">
                <a:solidFill>
                  <a:schemeClr val="tx1"/>
                </a:solidFill>
                <a:latin typeface="Arial" charset="0"/>
                <a:ea typeface="+mn-ea"/>
                <a:cs typeface="+mn-cs"/>
              </a:rPr>
              <a:t>meteo</a:t>
            </a:r>
            <a:r>
              <a:rPr lang="en-US" sz="800" kern="1200" dirty="0">
                <a:solidFill>
                  <a:schemeClr val="tx1"/>
                </a:solidFill>
                <a:latin typeface="Arial" charset="0"/>
                <a:ea typeface="+mn-ea"/>
                <a:cs typeface="+mn-cs"/>
              </a:rPr>
              <a:t> website)</a:t>
            </a:r>
          </a:p>
          <a:p>
            <a:pPr lvl="1"/>
            <a:r>
              <a:rPr lang="en-US" sz="800" kern="1200">
                <a:solidFill>
                  <a:schemeClr val="tx1"/>
                </a:solidFill>
                <a:latin typeface="Arial" charset="0"/>
                <a:ea typeface="+mn-ea"/>
                <a:cs typeface="+mn-cs"/>
              </a:rPr>
              <a:t>Publish-subscribe </a:t>
            </a:r>
            <a:r>
              <a:rPr lang="en-US" sz="800" kern="1200" dirty="0">
                <a:solidFill>
                  <a:schemeClr val="tx1"/>
                </a:solidFill>
                <a:latin typeface="Arial" charset="0"/>
                <a:ea typeface="+mn-ea"/>
                <a:cs typeface="+mn-cs"/>
              </a:rPr>
              <a:t>and data dissemination systems (e.g. RSS, mobile broadcast)</a:t>
            </a:r>
          </a:p>
          <a:p>
            <a:pPr lvl="1"/>
            <a:r>
              <a:rPr lang="en-US" sz="800" dirty="0">
                <a:ea typeface="+mn-ea"/>
                <a:cs typeface="+mn-cs"/>
              </a:rPr>
              <a:t>Etc.</a:t>
            </a:r>
          </a:p>
          <a:p>
            <a:pPr lvl="0"/>
            <a:endParaRPr lang="en-US" sz="800" kern="1200" dirty="0">
              <a:solidFill>
                <a:schemeClr val="tx1"/>
              </a:solidFill>
              <a:latin typeface="Arial" charset="0"/>
              <a:ea typeface="+mn-ea"/>
              <a:cs typeface="+mn-cs"/>
            </a:endParaRPr>
          </a:p>
          <a:p>
            <a:pPr lvl="0"/>
            <a:r>
              <a:rPr lang="en-US" sz="800" kern="1200" dirty="0">
                <a:solidFill>
                  <a:schemeClr val="tx1"/>
                </a:solidFill>
                <a:latin typeface="Arial" charset="0"/>
                <a:ea typeface="+mn-ea"/>
                <a:cs typeface="+mn-cs"/>
              </a:rPr>
              <a:t>However,</a:t>
            </a:r>
            <a:r>
              <a:rPr lang="en-US" sz="800" kern="1200" baseline="0" dirty="0">
                <a:solidFill>
                  <a:schemeClr val="tx1"/>
                </a:solidFill>
                <a:latin typeface="Arial" charset="0"/>
                <a:ea typeface="+mn-ea"/>
                <a:cs typeface="+mn-cs"/>
              </a:rPr>
              <a:t> not every computing system is considered as an information systems. Systems that are used for communication through different media (e.g. IP telephony), games or simulations are not unanimously considered as information systems. What is the distinctive feature of an information system? In the following we will provide a more precise characterization of the concept of information system for the purposes of this course </a:t>
            </a:r>
            <a:r>
              <a:rPr lang="en-US" sz="800" kern="1200" baseline="0">
                <a:solidFill>
                  <a:schemeClr val="tx1"/>
                </a:solidFill>
                <a:latin typeface="Arial" charset="0"/>
                <a:ea typeface="+mn-ea"/>
                <a:cs typeface="+mn-cs"/>
              </a:rPr>
              <a:t>and as </a:t>
            </a:r>
            <a:r>
              <a:rPr lang="en-US" sz="800" kern="1200" baseline="0" dirty="0">
                <a:solidFill>
                  <a:schemeClr val="tx1"/>
                </a:solidFill>
                <a:latin typeface="Arial" charset="0"/>
                <a:ea typeface="+mn-ea"/>
                <a:cs typeface="+mn-cs"/>
              </a:rPr>
              <a:t>we understand the concept in the context of this course.</a:t>
            </a:r>
            <a:endParaRPr lang="fr-CH" sz="800" kern="120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800" dirty="0"/>
          </a:p>
          <a:p>
            <a:endParaRPr lang="fr-FR" sz="800" dirty="0"/>
          </a:p>
          <a:p>
            <a:endParaRPr lang="fr-FR" sz="8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594271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5A7533-AF14-4C85-98D5-5CB67F424D0F}" type="slidenum">
              <a:rPr lang="en-US"/>
              <a:pPr/>
              <a:t>56</a:t>
            </a:fld>
            <a:endParaRPr lang="en-US"/>
          </a:p>
        </p:txBody>
      </p:sp>
      <p:sp>
        <p:nvSpPr>
          <p:cNvPr id="285698" name="Rectangle 2"/>
          <p:cNvSpPr>
            <a:spLocks noGrp="1" noRot="1" noChangeAspect="1" noChangeArrowheads="1" noTextEdit="1"/>
          </p:cNvSpPr>
          <p:nvPr>
            <p:ph type="sldImg"/>
          </p:nvPr>
        </p:nvSpPr>
        <p:spPr>
          <a:xfrm>
            <a:off x="674688" y="766763"/>
            <a:ext cx="5754687" cy="3838575"/>
          </a:xfrm>
          <a:ln/>
        </p:spPr>
      </p:sp>
      <p:sp>
        <p:nvSpPr>
          <p:cNvPr id="285699" name="Rectangle 3"/>
          <p:cNvSpPr>
            <a:spLocks noGrp="1" noChangeArrowheads="1"/>
          </p:cNvSpPr>
          <p:nvPr>
            <p:ph type="body" idx="1"/>
          </p:nvPr>
        </p:nvSpPr>
        <p:spPr/>
        <p:txBody>
          <a:bodyPr/>
          <a:lstStyle/>
          <a:p>
            <a:r>
              <a:rPr lang="en-US" dirty="0"/>
              <a:t>Except in the very early days, information systems had always been used in computer networks. This does not imply any significant additional problems beyond those we have discussed already, as long as the information system is centralized, i.e. running on one physical node under a single authority. The network just enables</a:t>
            </a:r>
            <a:r>
              <a:rPr lang="en-US" baseline="0" dirty="0"/>
              <a:t> the interaction of a user with the information system from a remote location.</a:t>
            </a:r>
            <a:endParaRPr lang="en-US" dirty="0"/>
          </a:p>
        </p:txBody>
      </p:sp>
    </p:spTree>
    <p:extLst>
      <p:ext uri="{BB962C8B-B14F-4D97-AF65-F5344CB8AC3E}">
        <p14:creationId xmlns:p14="http://schemas.microsoft.com/office/powerpoint/2010/main" val="437645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35B9F-9762-487D-BFA7-6F14AAAD45D5}" type="slidenum">
              <a:rPr lang="en-US"/>
              <a:pPr/>
              <a:t>57</a:t>
            </a:fld>
            <a:endParaRPr lang="en-US"/>
          </a:p>
        </p:txBody>
      </p:sp>
      <p:sp>
        <p:nvSpPr>
          <p:cNvPr id="286722" name="Rectangle 2"/>
          <p:cNvSpPr>
            <a:spLocks noGrp="1" noRot="1" noChangeAspect="1" noChangeArrowheads="1" noTextEdit="1"/>
          </p:cNvSpPr>
          <p:nvPr>
            <p:ph type="sldImg"/>
          </p:nvPr>
        </p:nvSpPr>
        <p:spPr>
          <a:xfrm>
            <a:off x="674688" y="766763"/>
            <a:ext cx="5754687" cy="3838575"/>
          </a:xfrm>
          <a:ln/>
        </p:spPr>
      </p:sp>
      <p:sp>
        <p:nvSpPr>
          <p:cNvPr id="286723" name="Rectangle 3"/>
          <p:cNvSpPr>
            <a:spLocks noGrp="1" noChangeArrowheads="1"/>
          </p:cNvSpPr>
          <p:nvPr>
            <p:ph type="body" idx="1"/>
          </p:nvPr>
        </p:nvSpPr>
        <p:spPr/>
        <p:txBody>
          <a:bodyPr/>
          <a:lstStyle/>
          <a:p>
            <a:r>
              <a:rPr lang="en-US" dirty="0"/>
              <a:t>There exist however many reasons not to store all data in a single node of the network. Some of these reasons are related to the optimized use of available resources. We might want to move data in the network close to the node where it is accessed, we might want to take advantage of parallel processing of the data, and we might want to avoid bottlenecks in order to improve scalability of the system. All these are good reasons to distribute the data physically. However, physical distribution should be ideally fully transparent</a:t>
            </a:r>
            <a:r>
              <a:rPr lang="en-US" baseline="0" dirty="0"/>
              <a:t> to the user. The user has still the impression of </a:t>
            </a:r>
            <a:r>
              <a:rPr lang="en-US" dirty="0"/>
              <a:t>accessing a single information system that is running under a single authority. This model of distributed processing of data is the subject of </a:t>
            </a:r>
            <a:r>
              <a:rPr lang="en-US" b="1" dirty="0"/>
              <a:t>distributed data management</a:t>
            </a:r>
            <a:r>
              <a:rPr lang="en-US" dirty="0"/>
              <a:t>.</a:t>
            </a:r>
          </a:p>
        </p:txBody>
      </p:sp>
    </p:spTree>
    <p:extLst>
      <p:ext uri="{BB962C8B-B14F-4D97-AF65-F5344CB8AC3E}">
        <p14:creationId xmlns:p14="http://schemas.microsoft.com/office/powerpoint/2010/main" val="373990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58</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Having</a:t>
            </a:r>
            <a:r>
              <a:rPr lang="en-US" baseline="0" dirty="0"/>
              <a:t> a homogeneous view of a distributed information systems might not always be possible. If we want to access information in systems that have been developed by different entities, or if we want to integrate information from different information systems that have been independently developed, we can no longer assure that the information can be homogeneously accessed. The same information might be represented using different models and data structures, and the access methods might be different. In that case we are talking about </a:t>
            </a:r>
            <a:r>
              <a:rPr lang="en-US" b="1" baseline="0" dirty="0"/>
              <a:t>heterogeneous information systems</a:t>
            </a:r>
            <a:r>
              <a:rPr lang="en-US" baseline="0" dirty="0"/>
              <a:t>. The heterogeneity results from a distribution of the decision authority when designing the system. In order to overcome heterogeneity methods for integrating data and making information systems interoperable are needed.</a:t>
            </a:r>
            <a:endParaRPr lang="en-US" dirty="0"/>
          </a:p>
          <a:p>
            <a:endParaRPr lang="en-US" dirty="0"/>
          </a:p>
        </p:txBody>
      </p:sp>
    </p:spTree>
    <p:extLst>
      <p:ext uri="{BB962C8B-B14F-4D97-AF65-F5344CB8AC3E}">
        <p14:creationId xmlns:p14="http://schemas.microsoft.com/office/powerpoint/2010/main" val="2121350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F6600E-F89A-484E-91AB-E91D2ADF0FB3}" type="slidenum">
              <a:rPr lang="en-US"/>
              <a:pPr/>
              <a:t>59</a:t>
            </a:fld>
            <a:endParaRPr lang="en-US"/>
          </a:p>
        </p:txBody>
      </p:sp>
      <p:sp>
        <p:nvSpPr>
          <p:cNvPr id="287746" name="Rectangle 2"/>
          <p:cNvSpPr>
            <a:spLocks noGrp="1" noRot="1" noChangeAspect="1" noChangeArrowheads="1" noTextEdit="1"/>
          </p:cNvSpPr>
          <p:nvPr>
            <p:ph type="sldImg"/>
          </p:nvPr>
        </p:nvSpPr>
        <p:spPr>
          <a:xfrm>
            <a:off x="674688" y="766763"/>
            <a:ext cx="5754687" cy="3838575"/>
          </a:xfrm>
          <a:ln/>
        </p:spPr>
      </p:sp>
      <p:sp>
        <p:nvSpPr>
          <p:cNvPr id="287747" name="Rectangle 3"/>
          <p:cNvSpPr>
            <a:spLocks noGrp="1" noChangeArrowheads="1"/>
          </p:cNvSpPr>
          <p:nvPr>
            <p:ph type="body" idx="1"/>
          </p:nvPr>
        </p:nvSpPr>
        <p:spPr/>
        <p:txBody>
          <a:bodyPr/>
          <a:lstStyle/>
          <a:p>
            <a:r>
              <a:rPr lang="en-US" dirty="0"/>
              <a:t>Finally</a:t>
            </a:r>
            <a:r>
              <a:rPr lang="en-US" baseline="0" dirty="0"/>
              <a:t> in heterogeneous information systems we have to deal with the problem that the different information systems are under the control of different </a:t>
            </a:r>
            <a:r>
              <a:rPr lang="en-US" b="1" baseline="0" dirty="0"/>
              <a:t>autonomous</a:t>
            </a:r>
            <a:r>
              <a:rPr lang="en-US" baseline="0" dirty="0"/>
              <a:t> authorities. This poses problems of coordination, mutual trust, and privacy protection. The information systems can be considered as independent agents, that may pursue common goals, while protecting their own interests.</a:t>
            </a:r>
          </a:p>
          <a:p>
            <a:endParaRPr lang="en-US" baseline="0" dirty="0"/>
          </a:p>
          <a:p>
            <a:endParaRPr lang="en-US" dirty="0"/>
          </a:p>
        </p:txBody>
      </p:sp>
    </p:spTree>
    <p:extLst>
      <p:ext uri="{BB962C8B-B14F-4D97-AF65-F5344CB8AC3E}">
        <p14:creationId xmlns:p14="http://schemas.microsoft.com/office/powerpoint/2010/main" val="1013472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CD228-7037-4D5E-8143-7FA919F64BEB}" type="slidenum">
              <a:rPr lang="en-US"/>
              <a:pPr/>
              <a:t>61</a:t>
            </a:fld>
            <a:endParaRPr lang="en-US"/>
          </a:p>
        </p:txBody>
      </p:sp>
      <p:sp>
        <p:nvSpPr>
          <p:cNvPr id="295938" name="Rectangle 2"/>
          <p:cNvSpPr>
            <a:spLocks noGrp="1" noRot="1" noChangeAspect="1" noChangeArrowheads="1" noTextEdit="1"/>
          </p:cNvSpPr>
          <p:nvPr>
            <p:ph type="sldImg"/>
          </p:nvPr>
        </p:nvSpPr>
        <p:spPr>
          <a:xfrm>
            <a:off x="674688" y="766763"/>
            <a:ext cx="5754687" cy="3838575"/>
          </a:xfrm>
          <a:ln/>
        </p:spPr>
      </p:sp>
      <p:sp>
        <p:nvSpPr>
          <p:cNvPr id="295939" name="Rectangle 3"/>
          <p:cNvSpPr>
            <a:spLocks noGrp="1" noChangeArrowheads="1"/>
          </p:cNvSpPr>
          <p:nvPr>
            <p:ph type="body" idx="1"/>
          </p:nvPr>
        </p:nvSpPr>
        <p:spPr/>
        <p:txBody>
          <a:bodyPr/>
          <a:lstStyle/>
          <a:p>
            <a:r>
              <a:rPr lang="en-US" dirty="0"/>
              <a:t>Distributed data management deals with similar questions</a:t>
            </a:r>
            <a:r>
              <a:rPr lang="en-US" baseline="0" dirty="0"/>
              <a:t> as centralized data management, namely optimizing the storage of the data and the processing of accesses of the data. The new key element is that data can now be stored at different nodes in a network, and that the cost of data transmission over networks becomes an essential performance consideration. Since cost of data transmission is generally considered as expensive, in distributed data management often multiple copies of the same data are kept at different locations in order to speed up access or data is partitioned to bring the data closer to the application that use different parts of the data. This in turn implies new problems of keeping distributed data consistent while executing transactions that involve different nodes in the network. The area of distributed transaction management is dealing with this problem.</a:t>
            </a:r>
            <a:endParaRPr lang="en-US" dirty="0"/>
          </a:p>
          <a:p>
            <a:endParaRPr lang="en-US" dirty="0"/>
          </a:p>
        </p:txBody>
      </p:sp>
    </p:spTree>
    <p:extLst>
      <p:ext uri="{BB962C8B-B14F-4D97-AF65-F5344CB8AC3E}">
        <p14:creationId xmlns:p14="http://schemas.microsoft.com/office/powerpoint/2010/main" val="1784705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a:t>We are living in the age</a:t>
            </a:r>
            <a:r>
              <a:rPr lang="en-US" baseline="0"/>
              <a:t> of Big Data. More and more data is being produced, data is becoming more easily and directly accessible, data intermediaries are disappearing and users obtain direct access to data sources (disintermediation). The question is whether we have automatically more information. This is not clear. If the data cannot be properly interpreted and used by the data consumer, thus if the data supply does not match the data demand, the utility of the data remains limited. More data does not imply more information! The data needs to be made available according to a model that is useful for the data consumer. And this model might be largely different from the model used by the data producer. In fact, the data consumer might even not be able to understand that model. </a:t>
            </a:r>
            <a:r>
              <a:rPr lang="en-US"/>
              <a:t>This is what is called information starvation. </a:t>
            </a:r>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3347081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normAutofit/>
          </a:bodyPr>
          <a:lstStyle/>
          <a:p>
            <a:pPr defTabSz="981061">
              <a:defRPr/>
            </a:pPr>
            <a:r>
              <a:rPr lang="en-US" dirty="0"/>
              <a:t>This figure illustrates the problem of information</a:t>
            </a:r>
            <a:r>
              <a:rPr lang="en-US" baseline="0" dirty="0"/>
              <a:t> starvation</a:t>
            </a:r>
            <a:r>
              <a:rPr lang="en-US" dirty="0"/>
              <a:t>: there exist many information systems supplying data, but each having their own view on the world,</a:t>
            </a:r>
            <a:r>
              <a:rPr lang="en-US" baseline="0" dirty="0"/>
              <a:t> </a:t>
            </a:r>
            <a:r>
              <a:rPr lang="en-US" dirty="0"/>
              <a:t>which does not necessarily match the needs or understanding </a:t>
            </a:r>
            <a:r>
              <a:rPr lang="en-US" baseline="0" dirty="0"/>
              <a:t>of a specific consumer</a:t>
            </a:r>
            <a:r>
              <a:rPr lang="en-US" dirty="0"/>
              <a:t>. Every information</a:t>
            </a:r>
            <a:r>
              <a:rPr lang="en-US" baseline="0" dirty="0"/>
              <a:t> system is interpreting its model differently with respect to the real world and relating to different views on the real world. Though there exists some relationships among all these views on the real world (let’s denote it as R), and it surely implies some relationship R’ among the different models used in the different information systems, the consumers of the information cannot easily understand the relationship R, and thus can also not easily relate their models to the models of others via the relationship R’.  </a:t>
            </a:r>
            <a:r>
              <a:rPr lang="en-US" dirty="0"/>
              <a:t>From the viewpoint of the data providers, introducing R’ introduces a new interpretation of their data with respect to the model used by the data consumer.</a:t>
            </a:r>
            <a:endParaRPr lang="fr-CH"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50554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Relating different models used in information</a:t>
            </a:r>
            <a:r>
              <a:rPr lang="en-US" baseline="0" dirty="0"/>
              <a:t> systems to each other is solving the problem of </a:t>
            </a:r>
            <a:r>
              <a:rPr lang="en-US" b="1" baseline="0" dirty="0"/>
              <a:t>semantic heterogeneity</a:t>
            </a:r>
            <a:r>
              <a:rPr lang="en-US" baseline="0" dirty="0"/>
              <a:t>. This problem is as hard as creating proper models for information systems and requires typically human intervention, thus the scarcest resource we have available.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3754047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295268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200" noProof="0" dirty="0"/>
              <a:t>To complete the picture we have also to mention that heterogeneity among information systems cannot only occur due to the fact that the same real world aspects are modelled differently,</a:t>
            </a:r>
            <a:r>
              <a:rPr lang="en-GB" sz="1200" baseline="0" noProof="0" dirty="0"/>
              <a:t> but also due to the simple problem of using different underlying data models to represent the chosen model. In that case we are talking of </a:t>
            </a:r>
            <a:r>
              <a:rPr lang="en-GB" sz="1200" b="1" baseline="0" noProof="0" dirty="0"/>
              <a:t>syntactic heterogeneity</a:t>
            </a:r>
            <a:r>
              <a:rPr lang="en-GB" sz="1200" baseline="0" noProof="0" dirty="0"/>
              <a:t>. </a:t>
            </a:r>
            <a:r>
              <a:rPr lang="en-GB" sz="1200" noProof="0" dirty="0"/>
              <a:t>For overcoming syntactic heterogeneity</a:t>
            </a:r>
            <a:r>
              <a:rPr lang="en-GB" sz="1200" baseline="0" noProof="0" dirty="0"/>
              <a:t> mappings among different data models are needed. This problem is somewhat simpler than solving semantic heterogeneity, since the relationship among different data models can be treated completely within a formal context, but it is nevertheless not completely trivial, as different data models offer different data structures to store the same data and transformations might be algorithmically complex. The problem has been studied in different contexts including:</a:t>
            </a:r>
          </a:p>
          <a:p>
            <a:pPr marL="171450" indent="-171450">
              <a:buFontTx/>
              <a:buChar char="-"/>
            </a:pPr>
            <a:r>
              <a:rPr lang="en-GB" sz="1200" baseline="0" noProof="0" dirty="0"/>
              <a:t>Storage of programming language objects (e.g. Java) in database systems (e.g. relational)</a:t>
            </a:r>
          </a:p>
          <a:p>
            <a:pPr marL="171450" indent="-171450">
              <a:buFontTx/>
              <a:buChar char="-"/>
            </a:pPr>
            <a:r>
              <a:rPr lang="en-GB" sz="1200" baseline="0" noProof="0" dirty="0"/>
              <a:t>Integrating data from different types of data management systems, using different data modelling formalisms (e.g. relational, hierarchical, XML)</a:t>
            </a:r>
          </a:p>
          <a:p>
            <a:pPr marL="171450" indent="-171450">
              <a:buFontTx/>
              <a:buChar char="-"/>
            </a:pPr>
            <a:r>
              <a:rPr lang="en-GB" sz="1200" baseline="0" noProof="0" dirty="0"/>
              <a:t>Storing different types of data (e.g. XML, graphs, arrays) in generic databases management systems (e.g. relational)</a:t>
            </a:r>
          </a:p>
          <a:p>
            <a:pPr marL="171450" indent="-171450">
              <a:buFontTx/>
              <a:buChar char="-"/>
            </a:pPr>
            <a:r>
              <a:rPr lang="en-GB" sz="1200" baseline="0" noProof="0" dirty="0"/>
              <a:t>Exchanging data from database systems (e.g. relational) through document formats (e.g. XML)</a:t>
            </a:r>
          </a:p>
          <a:p>
            <a:pPr marL="171450" indent="-171450">
              <a:buFontTx/>
              <a:buChar char="-"/>
            </a:pPr>
            <a:r>
              <a:rPr lang="en-GB" sz="1200" baseline="0" noProof="0" dirty="0"/>
              <a:t>Representing graph-oriented models (e.g. RDF) as documents (e.g. XML)</a:t>
            </a:r>
          </a:p>
          <a:p>
            <a:endParaRPr lang="en-GB" sz="1200"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20392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There exists no generally accepted, formal definition of what an information</a:t>
            </a:r>
            <a:r>
              <a:rPr lang="en-US" sz="1200" baseline="0" dirty="0"/>
              <a:t> system is. For sure, information systems are software systems. In addition, one can quite safely state that all information systems represent within a computer system a model of a part of the world. And this model is needed to fulfill some purpose. We base our definition on this </a:t>
            </a:r>
            <a:r>
              <a:rPr lang="en-US" sz="1200" dirty="0"/>
              <a:t>: “An information system is a </a:t>
            </a:r>
            <a:r>
              <a:rPr lang="en-US" sz="1200" b="1" dirty="0"/>
              <a:t>software</a:t>
            </a:r>
            <a:r>
              <a:rPr lang="en-US" sz="1200" dirty="0"/>
              <a:t> that manages a </a:t>
            </a:r>
            <a:r>
              <a:rPr lang="en-US" sz="1200" b="1" dirty="0"/>
              <a:t>model</a:t>
            </a:r>
            <a:r>
              <a:rPr lang="en-US" sz="1200" dirty="0"/>
              <a:t> of (some aspect of) the </a:t>
            </a:r>
            <a:r>
              <a:rPr lang="en-US" sz="1200" b="1" dirty="0"/>
              <a:t>real world </a:t>
            </a:r>
            <a:r>
              <a:rPr lang="en-US" sz="1200" dirty="0"/>
              <a:t>within a (distributed) computer system (for a given </a:t>
            </a:r>
            <a:r>
              <a:rPr lang="en-US" sz="1200" b="1" dirty="0"/>
              <a:t>purpose</a:t>
            </a:r>
            <a:r>
              <a:rPr lang="en-US" sz="1200" dirty="0"/>
              <a:t>)”.</a:t>
            </a:r>
          </a:p>
          <a:p>
            <a:endParaRPr lang="en-US" sz="1200" dirty="0"/>
          </a:p>
          <a:p>
            <a:r>
              <a:rPr lang="en-US" sz="1200" dirty="0"/>
              <a:t>This definition involves a number of concepts that require further explanation:</a:t>
            </a:r>
            <a:endParaRPr lang="en-US" sz="1200" b="1" dirty="0"/>
          </a:p>
          <a:p>
            <a:r>
              <a:rPr lang="en-US" sz="1200" b="1" dirty="0"/>
              <a:t>real world</a:t>
            </a:r>
            <a:r>
              <a:rPr lang="en-US" sz="1200" dirty="0"/>
              <a:t>: The notion of real world refers not necessarily to our physical environment only. It can be anything from abstract concepts (e.g. a legal information system) to technical</a:t>
            </a:r>
            <a:r>
              <a:rPr lang="en-US" sz="1200" baseline="0" dirty="0"/>
              <a:t> systems including </a:t>
            </a:r>
            <a:r>
              <a:rPr lang="en-US" sz="1200" dirty="0"/>
              <a:t>computer system or networks itself (e.g. information systems for network management). </a:t>
            </a:r>
          </a:p>
          <a:p>
            <a:r>
              <a:rPr lang="en-US" sz="1200" b="1" dirty="0"/>
              <a:t>purpose</a:t>
            </a:r>
            <a:r>
              <a:rPr lang="en-US" sz="1200" dirty="0"/>
              <a:t>: every information system has an entity (human, computer) that makes use of it. It does so, in order to perform a certain task related to some aspect of the real world (e.g. making a decision, performing a computation etc.). </a:t>
            </a:r>
          </a:p>
          <a:p>
            <a:r>
              <a:rPr lang="en-US" sz="1200" b="1" dirty="0"/>
              <a:t>aspect</a:t>
            </a:r>
            <a:r>
              <a:rPr lang="en-US" sz="1200" dirty="0"/>
              <a:t>: this implies that there exist many different ways to represent the real world and same aspects of the real world</a:t>
            </a:r>
            <a:r>
              <a:rPr lang="en-US" sz="1200" baseline="0" dirty="0"/>
              <a:t> </a:t>
            </a:r>
            <a:r>
              <a:rPr lang="en-US" sz="1200" dirty="0"/>
              <a:t>in information systems, depending on the purpose.</a:t>
            </a:r>
          </a:p>
          <a:p>
            <a:r>
              <a:rPr lang="en-US" sz="1200" b="1" dirty="0"/>
              <a:t>model</a:t>
            </a:r>
            <a:r>
              <a:rPr lang="en-US" sz="1200" dirty="0"/>
              <a:t>: what a model is and what is its role we will explore in more detail in the</a:t>
            </a:r>
            <a:r>
              <a:rPr lang="en-US" sz="1200" baseline="0" dirty="0"/>
              <a:t> following.</a:t>
            </a:r>
            <a:endParaRPr lang="en-US" sz="1200" dirty="0"/>
          </a:p>
          <a:p>
            <a:endParaRPr lang="en-US" sz="1200" dirty="0"/>
          </a:p>
          <a:p>
            <a:endParaRPr lang="fr-FR"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21203568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Semantic and syntactic interoperability</a:t>
            </a:r>
            <a:r>
              <a:rPr lang="en-GB" baseline="0" noProof="0" dirty="0"/>
              <a:t> are two additional tasks in information management that we can add to our global picture.</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9693012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In an setting where</a:t>
            </a:r>
            <a:r>
              <a:rPr lang="en-GB" baseline="0" noProof="0" dirty="0"/>
              <a:t> different autonomous users exchange information issues related to the utility of information come into play. As users have their own private interest, they have to consider them in interactions with other users. For example, when receiving information from another user, a fundamental question is whether the information can be trusted. It might be that the other user might have an interested to provide wrong information in order to incite us to certain behaviours. When providing information to another user a different problem needs to be considered. Can we trust the other user to use the information correctly, or will he use it in ways that could be damaging to us. This is the privacy problem, and it is receiving in the information society huge attention. The two problems of information trust and privacy are also linked to each other. The more quality information we reveal the more trust we may expect, but the more we also put out privacy in danger.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2718608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One way</a:t>
            </a:r>
            <a:r>
              <a:rPr lang="en-US" baseline="0" dirty="0"/>
              <a:t> to evaluate the quality of information, and thus the level of trust we can have in a user providing information, is to share recommendations with other users on how they perceive the quality of this information. This is what, in principle, Google has been doing by introducing </a:t>
            </a:r>
            <a:r>
              <a:rPr lang="en-US" baseline="0" dirty="0" err="1"/>
              <a:t>Pagerank</a:t>
            </a:r>
            <a:r>
              <a:rPr lang="en-US" baseline="0" dirty="0"/>
              <a:t>, a method to assess the quality of a Web page by considering the Web links that point to that Web page. The underlying idea is that the more Web pages refer to one page, the more trustworthy it is and at the same time also to consider the trustworthiness of the recommender itself.</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30822009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One way to evaluate trust is to analyse earlier behaviours of users. This is,</a:t>
            </a:r>
            <a:r>
              <a:rPr lang="en-GB" baseline="0" noProof="0" dirty="0"/>
              <a:t> for example, widely used in ecommerce sites, where users can provide ratings for vendors. The underlying assumption is, that if vendors have behaved well in the past they will also do so in the future. From a vendors perspective such ratings of course foster honest behaviour, as negative ratings would affect the future business. Evaluating trust on such histories of behaviours, is called reputation-based trust, where the reputation is based on or corresponds to the data gathered about a user.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166981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US" baseline="0" dirty="0"/>
              <a:t>In order to deal with privacy, methods such as obfuscation are use to provide sufficient information to obtain a useful service, but not so much that sharing the information may be harmful.  Here we illustrate different methods that could be used to obfuscate the location that is reported, e.g. when using a mobile service. Other methods to protect privacy include access control and data </a:t>
            </a:r>
            <a:r>
              <a:rPr lang="en-US" baseline="0" dirty="0" err="1"/>
              <a:t>anonymization</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2122567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353937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sz="1100" dirty="0"/>
              <a:t>We</a:t>
            </a:r>
            <a:r>
              <a:rPr lang="en-GB" sz="1100" baseline="0" dirty="0"/>
              <a:t> can identify broadly three types of real-world aspects that are captured by information systems:</a:t>
            </a:r>
          </a:p>
          <a:p>
            <a:pPr marL="228600" indent="-228600">
              <a:buAutoNum type="arabicPeriod"/>
            </a:pPr>
            <a:r>
              <a:rPr lang="en-GB" sz="1100" baseline="0" dirty="0"/>
              <a:t>Physical phenomena: these information systems measure the environment and create models of physical phenomena. Typical examples are meteorological information systems, or geo-information systems.</a:t>
            </a:r>
          </a:p>
          <a:p>
            <a:pPr marL="228600" indent="-228600">
              <a:buAutoNum type="arabicPeriod"/>
            </a:pPr>
            <a:r>
              <a:rPr lang="en-GB" sz="1100" baseline="0" dirty="0"/>
              <a:t>Social organization: these information systems capture the roles, relationships, activities etc. in social organizations, such as businesses and institutions. This type of information systems is probably the earliest one that had wide-spread use, for applications such as finance, logistics etc.</a:t>
            </a:r>
          </a:p>
          <a:p>
            <a:pPr marL="228600" indent="-228600">
              <a:buAutoNum type="arabicPeriod"/>
            </a:pPr>
            <a:r>
              <a:rPr lang="en-GB" sz="1100" baseline="0" dirty="0"/>
              <a:t>Human thought: these information systems model human thought and reasoning processes. They enable to capture the meaning of text and other media, assess the importance and quality of information, but also model human traits such as sentiments or opinions. Information retrieval systems, of which web search engines are a specific example, are the typical representative of this class of systems.</a:t>
            </a:r>
            <a:endParaRPr lang="en-GB" sz="1100" dirty="0"/>
          </a:p>
          <a:p>
            <a:endParaRPr lang="en-GB" sz="1100" dirty="0"/>
          </a:p>
          <a:p>
            <a:r>
              <a:rPr lang="en-GB" sz="1100" dirty="0"/>
              <a:t>Broadly information system represent physical phenomena, the social </a:t>
            </a:r>
            <a:r>
              <a:rPr lang="en-GB" sz="1100" noProof="0" dirty="0"/>
              <a:t>organization</a:t>
            </a:r>
            <a:r>
              <a:rPr lang="en-GB" sz="1100" baseline="0" dirty="0"/>
              <a:t> of humans and the result of human thought processes.</a:t>
            </a:r>
          </a:p>
          <a:p>
            <a:endParaRPr lang="en-GB" sz="1100" baseline="0" dirty="0"/>
          </a:p>
          <a:p>
            <a:r>
              <a:rPr lang="en-GB" sz="1100" b="1" i="1" baseline="0" dirty="0"/>
              <a:t>Exercise</a:t>
            </a:r>
            <a:r>
              <a:rPr lang="en-GB" sz="1100" baseline="0" dirty="0"/>
              <a:t>: Classify common information systems according to these categories? Identify the </a:t>
            </a:r>
            <a:r>
              <a:rPr lang="en-GB" sz="1100" b="1" baseline="0" dirty="0"/>
              <a:t>purpose</a:t>
            </a:r>
            <a:r>
              <a:rPr lang="en-GB" sz="1100" baseline="0" dirty="0"/>
              <a:t> for which these different information systems are used.</a:t>
            </a:r>
          </a:p>
          <a:p>
            <a:endParaRPr lang="fr-FR" sz="110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801930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fr-CH" sz="900" dirty="0"/>
              <a:t>Information</a:t>
            </a:r>
            <a:r>
              <a:rPr lang="fr-CH" sz="900" baseline="0" dirty="0"/>
              <a:t> systems use models to represent some aspect of reality. But what is a model? The answer is simple: a</a:t>
            </a:r>
            <a:r>
              <a:rPr lang="fr-CH" sz="900" dirty="0"/>
              <a:t>ny (mathematical) structure can serve as a model.</a:t>
            </a:r>
          </a:p>
          <a:p>
            <a:endParaRPr lang="fr-CH" sz="900" dirty="0"/>
          </a:p>
          <a:p>
            <a:r>
              <a:rPr lang="fr-CH" sz="900" dirty="0"/>
              <a:t>A mathematical structure consists of constants, functions and axioms.</a:t>
            </a:r>
            <a:r>
              <a:rPr lang="fr-CH" sz="900" baseline="0" dirty="0"/>
              <a:t> The constants are used to give names to things (indeed everyTHING can receive a name – and a central task of information systems is to provide names, respectively identifiers, to real world objects), the functions to provide properties of these things, and the axioms provide rules or constraints that state which properties are possible and not.</a:t>
            </a:r>
            <a:endParaRPr lang="fr-CH" sz="900" dirty="0"/>
          </a:p>
          <a:p>
            <a:endParaRPr lang="fr-CH" sz="900" kern="1200" baseline="0" dirty="0">
              <a:solidFill>
                <a:schemeClr val="tx1"/>
              </a:solidFill>
              <a:latin typeface="Arial" charset="0"/>
              <a:ea typeface="+mn-ea"/>
              <a:cs typeface="+mn-cs"/>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900" dirty="0"/>
              <a:t>Some information systems support only very limited or specific kinds of models, others very generic models.</a:t>
            </a:r>
            <a:r>
              <a:rPr lang="en-US" sz="900" baseline="0" dirty="0"/>
              <a:t> </a:t>
            </a:r>
            <a:r>
              <a:rPr lang="en-US" sz="900" kern="1200" dirty="0">
                <a:solidFill>
                  <a:schemeClr val="tx1"/>
                </a:solidFill>
                <a:latin typeface="Arial" charset="0"/>
                <a:ea typeface="+mn-ea"/>
                <a:cs typeface="+mn-cs"/>
              </a:rPr>
              <a:t>Very often</a:t>
            </a:r>
            <a:r>
              <a:rPr lang="en-US" sz="900" kern="1200" baseline="0" dirty="0">
                <a:solidFill>
                  <a:schemeClr val="tx1"/>
                </a:solidFill>
                <a:latin typeface="Arial" charset="0"/>
                <a:ea typeface="+mn-ea"/>
                <a:cs typeface="+mn-cs"/>
              </a:rPr>
              <a:t> </a:t>
            </a:r>
            <a:r>
              <a:rPr lang="en-US" sz="900" kern="1200" dirty="0">
                <a:solidFill>
                  <a:schemeClr val="tx1"/>
                </a:solidFill>
                <a:latin typeface="Arial" charset="0"/>
                <a:ea typeface="+mn-ea"/>
                <a:cs typeface="+mn-cs"/>
              </a:rPr>
              <a:t>first order logics is used for</a:t>
            </a:r>
            <a:r>
              <a:rPr lang="en-US" sz="900" kern="1200" baseline="0" dirty="0">
                <a:solidFill>
                  <a:schemeClr val="tx1"/>
                </a:solidFill>
                <a:latin typeface="Arial" charset="0"/>
                <a:ea typeface="+mn-ea"/>
                <a:cs typeface="+mn-cs"/>
              </a:rPr>
              <a:t> </a:t>
            </a:r>
            <a:r>
              <a:rPr lang="en-US" sz="900" baseline="0" dirty="0"/>
              <a:t>information systems as very generic approach. Models based on first order logic allow the to represent the important entities, their relationships and properties of the real world in a generic approach. However, with the increasing need to process information for specific needs (e.g. processing text, images, sensor data), also more specific mathematical models are increasingly used, such as </a:t>
            </a:r>
            <a:r>
              <a:rPr lang="en-US" sz="900" dirty="0">
                <a:ea typeface="+mn-ea"/>
                <a:cs typeface="+mn-cs"/>
              </a:rPr>
              <a:t>graph</a:t>
            </a:r>
            <a:r>
              <a:rPr lang="en-US" sz="900" baseline="0" dirty="0">
                <a:ea typeface="+mn-ea"/>
                <a:cs typeface="+mn-cs"/>
              </a:rPr>
              <a:t> models</a:t>
            </a:r>
            <a:r>
              <a:rPr lang="en-US" sz="900" dirty="0">
                <a:ea typeface="+mn-ea"/>
                <a:cs typeface="+mn-cs"/>
              </a:rPr>
              <a:t>, </a:t>
            </a:r>
            <a:r>
              <a:rPr lang="en-US" sz="900" kern="1200" dirty="0">
                <a:solidFill>
                  <a:schemeClr val="tx1"/>
                </a:solidFill>
                <a:latin typeface="Arial" charset="0"/>
                <a:ea typeface="+mn-ea"/>
                <a:cs typeface="+mn-cs"/>
              </a:rPr>
              <a:t>vector spaces, probabilistic models, differential equations, simulation programs etc.</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a:p>
            <a:r>
              <a:rPr lang="en-US" sz="900" baseline="0" dirty="0"/>
              <a:t>Here are some examples of formal models used in information systems:</a:t>
            </a:r>
          </a:p>
          <a:p>
            <a:pPr marL="171450" indent="-171450">
              <a:buFont typeface="Arial"/>
              <a:buChar char="•"/>
            </a:pPr>
            <a:r>
              <a:rPr lang="en-US" sz="900" baseline="0" dirty="0"/>
              <a:t>Entity-Relationship models have been among the earliest conceptual models used for information systems. They have been derived from knowledge representation mechanisms developed in AI.</a:t>
            </a:r>
          </a:p>
          <a:p>
            <a:pPr marL="171450" indent="-171450">
              <a:buFont typeface="Arial"/>
              <a:buChar char="•"/>
            </a:pPr>
            <a:r>
              <a:rPr lang="en-US" sz="900" baseline="0" dirty="0"/>
              <a:t>OWL: is a generalization of the entity relationship model enabling logical inference (for concept classes). It has become the basic model for the Semantic Web.</a:t>
            </a:r>
          </a:p>
          <a:p>
            <a:pPr marL="171450" indent="-171450">
              <a:buFont typeface="Arial"/>
              <a:buChar char="•"/>
            </a:pPr>
            <a:r>
              <a:rPr lang="en-US" sz="900" baseline="0" dirty="0"/>
              <a:t>Graph models: used for social network data, biological network data, communications network data</a:t>
            </a:r>
          </a:p>
          <a:p>
            <a:pPr marL="171450" indent="-171450">
              <a:buFont typeface="Arial"/>
              <a:buChar char="•"/>
            </a:pPr>
            <a:r>
              <a:rPr lang="en-US" sz="900" baseline="0" dirty="0"/>
              <a:t>Vector space models: used to represent feature spaces of text and media content</a:t>
            </a:r>
          </a:p>
          <a:p>
            <a:pPr marL="171450" indent="-171450">
              <a:buFont typeface="Arial"/>
              <a:buChar char="•"/>
            </a:pPr>
            <a:r>
              <a:rPr lang="en-US" sz="900" baseline="0" dirty="0"/>
              <a:t>Probabilistic models: used to represent uncertainty in content and sensor data</a:t>
            </a:r>
          </a:p>
          <a:p>
            <a:pPr marL="171450" indent="-171450">
              <a:buFont typeface="Arial"/>
              <a:buChar char="•"/>
            </a:pPr>
            <a:r>
              <a:rPr lang="en-US" sz="900" baseline="0" dirty="0"/>
              <a:t>Differential equations and simulation programs: used to represent behaviors of complex systems</a:t>
            </a:r>
          </a:p>
          <a:p>
            <a:pPr marL="171450" indent="-171450">
              <a:buFont typeface="Arial"/>
              <a:buChar char="•"/>
            </a:pPr>
            <a:r>
              <a:rPr lang="en-US" sz="900" baseline="0" dirty="0"/>
              <a:t>Process models have been developed to capture the structure and dynamics of business processes, also called workflows.</a:t>
            </a:r>
          </a:p>
          <a:p>
            <a:pPr marL="0" indent="0">
              <a:buFont typeface="Arial"/>
              <a:buNone/>
            </a:pPr>
            <a:r>
              <a:rPr lang="en-US" sz="900" baseline="0" dirty="0"/>
              <a:t>Some you have already encountered in courses on data management or software engineering, the use of some others we will demonstrate later in this course.</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900" kern="12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252080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For our three running examples we can provide</a:t>
            </a:r>
            <a:r>
              <a:rPr lang="en-GB" baseline="0" noProof="0" dirty="0"/>
              <a:t> concrete instances of possible models. A temperature map we can model, for example, as a two-dimensional matrix. An organizational structure is best captured using relationships among entities, whereas documents can be modelled by their degree of similarity.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1" i="1" baseline="0" noProof="0" dirty="0"/>
              <a:t>Exercise</a:t>
            </a:r>
            <a:r>
              <a:rPr lang="en-GB" baseline="0" noProof="0" dirty="0"/>
              <a:t>: determine for each of the examples which type of mathematical structure is being used.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686579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39"/>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739" indent="0" algn="ctr">
              <a:buNone/>
              <a:defRPr/>
            </a:lvl2pPr>
            <a:lvl3pPr marL="1131479" indent="0" algn="ctr">
              <a:buNone/>
              <a:defRPr/>
            </a:lvl3pPr>
            <a:lvl4pPr marL="1697218" indent="0" algn="ctr">
              <a:buNone/>
              <a:defRPr/>
            </a:lvl4pPr>
            <a:lvl5pPr marL="2262957" indent="0" algn="ctr">
              <a:buNone/>
              <a:defRPr/>
            </a:lvl5pPr>
            <a:lvl6pPr marL="2828696" indent="0" algn="ctr">
              <a:buNone/>
              <a:defRPr/>
            </a:lvl6pPr>
            <a:lvl7pPr marL="3394436" indent="0" algn="ctr">
              <a:buNone/>
              <a:defRPr/>
            </a:lvl7pPr>
            <a:lvl8pPr marL="3960175" indent="0" algn="ctr">
              <a:buNone/>
              <a:defRPr/>
            </a:lvl8pPr>
            <a:lvl9pPr marL="452591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49"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8"/>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3"/>
            <a:ext cx="10097374" cy="1732855"/>
          </a:xfrm>
        </p:spPr>
        <p:txBody>
          <a:bodyPr anchor="b"/>
          <a:lstStyle>
            <a:lvl1pPr marL="0" indent="0">
              <a:buNone/>
              <a:defRPr sz="2500"/>
            </a:lvl1pPr>
            <a:lvl2pPr marL="565739" indent="0">
              <a:buNone/>
              <a:defRPr sz="2200"/>
            </a:lvl2pPr>
            <a:lvl3pPr marL="1131479" indent="0">
              <a:buNone/>
              <a:defRPr sz="2000"/>
            </a:lvl3pPr>
            <a:lvl4pPr marL="1697218" indent="0">
              <a:buNone/>
              <a:defRPr sz="1700"/>
            </a:lvl4pPr>
            <a:lvl5pPr marL="2262957" indent="0">
              <a:buNone/>
              <a:defRPr sz="1700"/>
            </a:lvl5pPr>
            <a:lvl6pPr marL="2828696" indent="0">
              <a:buNone/>
              <a:defRPr sz="1700"/>
            </a:lvl6pPr>
            <a:lvl7pPr marL="3394436" indent="0">
              <a:buNone/>
              <a:defRPr sz="1700"/>
            </a:lvl7pPr>
            <a:lvl8pPr marL="3960175" indent="0">
              <a:buNone/>
              <a:defRPr sz="1700"/>
            </a:lvl8pPr>
            <a:lvl9pPr marL="452591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49"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1" y="1773198"/>
            <a:ext cx="5250799" cy="738984"/>
          </a:xfrm>
        </p:spPr>
        <p:txBody>
          <a:bodyPr anchor="b"/>
          <a:lstStyle>
            <a:lvl1pPr marL="0" indent="0">
              <a:buNone/>
              <a:defRPr sz="3000" b="1"/>
            </a:lvl1pPr>
            <a:lvl2pPr marL="565739" indent="0">
              <a:buNone/>
              <a:defRPr sz="2500" b="1"/>
            </a:lvl2pPr>
            <a:lvl3pPr marL="1131479" indent="0">
              <a:buNone/>
              <a:defRPr sz="2200" b="1"/>
            </a:lvl3pPr>
            <a:lvl4pPr marL="1697218" indent="0">
              <a:buNone/>
              <a:defRPr sz="2000" b="1"/>
            </a:lvl4pPr>
            <a:lvl5pPr marL="2262957" indent="0">
              <a:buNone/>
              <a:defRPr sz="2000" b="1"/>
            </a:lvl5pPr>
            <a:lvl6pPr marL="2828696" indent="0">
              <a:buNone/>
              <a:defRPr sz="2000" b="1"/>
            </a:lvl6pPr>
            <a:lvl7pPr marL="3394436" indent="0">
              <a:buNone/>
              <a:defRPr sz="2000" b="1"/>
            </a:lvl7pPr>
            <a:lvl8pPr marL="3960175" indent="0">
              <a:buNone/>
              <a:defRPr sz="2000" b="1"/>
            </a:lvl8pPr>
            <a:lvl9pPr marL="452591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1"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64" y="315398"/>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64" y="1657674"/>
            <a:ext cx="3908196" cy="5418612"/>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739" indent="0">
              <a:buNone/>
              <a:defRPr sz="3500"/>
            </a:lvl2pPr>
            <a:lvl3pPr marL="1131479" indent="0">
              <a:buNone/>
              <a:defRPr sz="3000"/>
            </a:lvl3pPr>
            <a:lvl4pPr marL="1697218" indent="0">
              <a:buNone/>
              <a:defRPr sz="2500"/>
            </a:lvl4pPr>
            <a:lvl5pPr marL="2262957" indent="0">
              <a:buNone/>
              <a:defRPr sz="2500"/>
            </a:lvl5pPr>
            <a:lvl6pPr marL="2828696" indent="0">
              <a:buNone/>
              <a:defRPr sz="2500"/>
            </a:lvl6pPr>
            <a:lvl7pPr marL="3394436" indent="0">
              <a:buNone/>
              <a:defRPr sz="2500"/>
            </a:lvl7pPr>
            <a:lvl8pPr marL="3960175" indent="0">
              <a:buNone/>
              <a:defRPr sz="2500"/>
            </a:lvl8pPr>
            <a:lvl9pPr marL="452591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739" indent="0">
              <a:buNone/>
              <a:defRPr sz="1500"/>
            </a:lvl2pPr>
            <a:lvl3pPr marL="1131479" indent="0">
              <a:buNone/>
              <a:defRPr sz="1200"/>
            </a:lvl3pPr>
            <a:lvl4pPr marL="1697218" indent="0">
              <a:buNone/>
              <a:defRPr sz="1100"/>
            </a:lvl4pPr>
            <a:lvl5pPr marL="2262957" indent="0">
              <a:buNone/>
              <a:defRPr sz="1100"/>
            </a:lvl5pPr>
            <a:lvl6pPr marL="2828696" indent="0">
              <a:buNone/>
              <a:defRPr sz="1100"/>
            </a:lvl6pPr>
            <a:lvl7pPr marL="3394436" indent="0">
              <a:buNone/>
              <a:defRPr sz="1100"/>
            </a:lvl7pPr>
            <a:lvl8pPr marL="3960175" indent="0">
              <a:buNone/>
              <a:defRPr sz="1100"/>
            </a:lvl8pPr>
            <a:lvl9pPr marL="452591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48" tIns="56574" rIns="113148" bIns="56574"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934" tIns="56967" rIns="113934" bIns="56967"/>
          <a:lstStyle/>
          <a:p>
            <a:pPr algn="r"/>
            <a:r>
              <a:rPr lang="en-US" sz="1100">
                <a:solidFill>
                  <a:schemeClr val="tx1"/>
                </a:solidFill>
                <a:latin typeface="Verdana" charset="0"/>
              </a:rPr>
              <a:t>Introduction - </a:t>
            </a:r>
            <a:fld id="{FBCEA208-1882-4C4A-B71F-4FA789A04155}" type="slidenum">
              <a:rPr lang="en-US" sz="1100">
                <a:solidFill>
                  <a:schemeClr val="tx1"/>
                </a:solidFill>
                <a:latin typeface="Verdana" charset="0"/>
              </a:rPr>
              <a:pPr algn="r"/>
              <a:t>‹#›</a:t>
            </a:fld>
            <a:endParaRPr lang="en-US" sz="110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739" algn="ctr" rtl="0" fontAlgn="base">
        <a:spcBef>
          <a:spcPct val="0"/>
        </a:spcBef>
        <a:spcAft>
          <a:spcPct val="0"/>
        </a:spcAft>
        <a:defRPr sz="3000">
          <a:solidFill>
            <a:schemeClr val="tx2"/>
          </a:solidFill>
          <a:latin typeface="Comic Sans MS" charset="0"/>
        </a:defRPr>
      </a:lvl6pPr>
      <a:lvl7pPr marL="1131479" algn="ctr" rtl="0" fontAlgn="base">
        <a:spcBef>
          <a:spcPct val="0"/>
        </a:spcBef>
        <a:spcAft>
          <a:spcPct val="0"/>
        </a:spcAft>
        <a:defRPr sz="3000">
          <a:solidFill>
            <a:schemeClr val="tx2"/>
          </a:solidFill>
          <a:latin typeface="Comic Sans MS" charset="0"/>
        </a:defRPr>
      </a:lvl7pPr>
      <a:lvl8pPr marL="1697218" algn="ctr" rtl="0" fontAlgn="base">
        <a:spcBef>
          <a:spcPct val="0"/>
        </a:spcBef>
        <a:spcAft>
          <a:spcPct val="0"/>
        </a:spcAft>
        <a:defRPr sz="3000">
          <a:solidFill>
            <a:schemeClr val="tx2"/>
          </a:solidFill>
          <a:latin typeface="Comic Sans MS" charset="0"/>
        </a:defRPr>
      </a:lvl8pPr>
      <a:lvl9pPr marL="2262957"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4000">
          <a:solidFill>
            <a:schemeClr val="tx1"/>
          </a:solidFill>
          <a:latin typeface="Calibri"/>
          <a:ea typeface="+mn-ea"/>
          <a:cs typeface="Calibri"/>
        </a:defRPr>
      </a:lvl1pPr>
      <a:lvl2pPr marL="919326" indent="-353587" algn="l" rtl="0" fontAlgn="base">
        <a:spcBef>
          <a:spcPct val="20000"/>
        </a:spcBef>
        <a:spcAft>
          <a:spcPct val="0"/>
        </a:spcAft>
        <a:buChar char="–"/>
        <a:defRPr sz="3500">
          <a:solidFill>
            <a:schemeClr val="tx1"/>
          </a:solidFill>
          <a:latin typeface="Calibri"/>
          <a:cs typeface="Calibri"/>
        </a:defRPr>
      </a:lvl2pPr>
      <a:lvl3pPr marL="1414348" indent="-282870" algn="l" rtl="0" fontAlgn="base">
        <a:spcBef>
          <a:spcPct val="20000"/>
        </a:spcBef>
        <a:spcAft>
          <a:spcPct val="0"/>
        </a:spcAft>
        <a:buChar char="•"/>
        <a:defRPr sz="3000">
          <a:solidFill>
            <a:schemeClr val="tx1"/>
          </a:solidFill>
          <a:latin typeface="Calibri"/>
          <a:cs typeface="Calibri"/>
        </a:defRPr>
      </a:lvl3pPr>
      <a:lvl4pPr marL="1980087" indent="-282870" algn="l" rtl="0" fontAlgn="base">
        <a:spcBef>
          <a:spcPct val="20000"/>
        </a:spcBef>
        <a:spcAft>
          <a:spcPct val="0"/>
        </a:spcAft>
        <a:buChar char="–"/>
        <a:defRPr sz="2500">
          <a:solidFill>
            <a:schemeClr val="tx1"/>
          </a:solidFill>
          <a:latin typeface="Calibri"/>
          <a:cs typeface="Calibri"/>
        </a:defRPr>
      </a:lvl4pPr>
      <a:lvl5pPr marL="2545827" indent="-282870" algn="l" rtl="0" fontAlgn="base">
        <a:spcBef>
          <a:spcPct val="20000"/>
        </a:spcBef>
        <a:spcAft>
          <a:spcPct val="0"/>
        </a:spcAft>
        <a:buChar char="»"/>
        <a:defRPr sz="2500">
          <a:solidFill>
            <a:schemeClr val="tx1"/>
          </a:solidFill>
          <a:latin typeface="Calibri"/>
          <a:cs typeface="Calibri"/>
        </a:defRPr>
      </a:lvl5pPr>
      <a:lvl6pPr marL="3111566" indent="-282870" algn="l" rtl="0" fontAlgn="base">
        <a:spcBef>
          <a:spcPct val="20000"/>
        </a:spcBef>
        <a:spcAft>
          <a:spcPct val="0"/>
        </a:spcAft>
        <a:buChar char="»"/>
        <a:defRPr sz="1500">
          <a:solidFill>
            <a:schemeClr val="tx1"/>
          </a:solidFill>
          <a:latin typeface="+mn-lt"/>
        </a:defRPr>
      </a:lvl6pPr>
      <a:lvl7pPr marL="3677305" indent="-282870" algn="l" rtl="0" fontAlgn="base">
        <a:spcBef>
          <a:spcPct val="20000"/>
        </a:spcBef>
        <a:spcAft>
          <a:spcPct val="0"/>
        </a:spcAft>
        <a:buChar char="»"/>
        <a:defRPr sz="1500">
          <a:solidFill>
            <a:schemeClr val="tx1"/>
          </a:solidFill>
          <a:latin typeface="+mn-lt"/>
        </a:defRPr>
      </a:lvl7pPr>
      <a:lvl8pPr marL="4243045" indent="-282870" algn="l" rtl="0" fontAlgn="base">
        <a:spcBef>
          <a:spcPct val="20000"/>
        </a:spcBef>
        <a:spcAft>
          <a:spcPct val="0"/>
        </a:spcAft>
        <a:buChar char="»"/>
        <a:defRPr sz="1500">
          <a:solidFill>
            <a:schemeClr val="tx1"/>
          </a:solidFill>
          <a:latin typeface="+mn-lt"/>
        </a:defRPr>
      </a:lvl8pPr>
      <a:lvl9pPr marL="4808784" indent="-282870"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479" rtl="0" eaLnBrk="1" latinLnBrk="0" hangingPunct="1">
        <a:defRPr sz="2200" kern="1200">
          <a:solidFill>
            <a:schemeClr val="tx1"/>
          </a:solidFill>
          <a:latin typeface="+mn-lt"/>
          <a:ea typeface="+mn-ea"/>
          <a:cs typeface="+mn-cs"/>
        </a:defRPr>
      </a:lvl1pPr>
      <a:lvl2pPr marL="565739" algn="l" defTabSz="1131479" rtl="0" eaLnBrk="1" latinLnBrk="0" hangingPunct="1">
        <a:defRPr sz="2200" kern="1200">
          <a:solidFill>
            <a:schemeClr val="tx1"/>
          </a:solidFill>
          <a:latin typeface="+mn-lt"/>
          <a:ea typeface="+mn-ea"/>
          <a:cs typeface="+mn-cs"/>
        </a:defRPr>
      </a:lvl2pPr>
      <a:lvl3pPr marL="1131479" algn="l" defTabSz="1131479" rtl="0" eaLnBrk="1" latinLnBrk="0" hangingPunct="1">
        <a:defRPr sz="2200" kern="1200">
          <a:solidFill>
            <a:schemeClr val="tx1"/>
          </a:solidFill>
          <a:latin typeface="+mn-lt"/>
          <a:ea typeface="+mn-ea"/>
          <a:cs typeface="+mn-cs"/>
        </a:defRPr>
      </a:lvl3pPr>
      <a:lvl4pPr marL="1697218" algn="l" defTabSz="1131479" rtl="0" eaLnBrk="1" latinLnBrk="0" hangingPunct="1">
        <a:defRPr sz="2200" kern="1200">
          <a:solidFill>
            <a:schemeClr val="tx1"/>
          </a:solidFill>
          <a:latin typeface="+mn-lt"/>
          <a:ea typeface="+mn-ea"/>
          <a:cs typeface="+mn-cs"/>
        </a:defRPr>
      </a:lvl4pPr>
      <a:lvl5pPr marL="2262957" algn="l" defTabSz="1131479" rtl="0" eaLnBrk="1" latinLnBrk="0" hangingPunct="1">
        <a:defRPr sz="2200" kern="1200">
          <a:solidFill>
            <a:schemeClr val="tx1"/>
          </a:solidFill>
          <a:latin typeface="+mn-lt"/>
          <a:ea typeface="+mn-ea"/>
          <a:cs typeface="+mn-cs"/>
        </a:defRPr>
      </a:lvl5pPr>
      <a:lvl6pPr marL="2828696" algn="l" defTabSz="1131479" rtl="0" eaLnBrk="1" latinLnBrk="0" hangingPunct="1">
        <a:defRPr sz="2200" kern="1200">
          <a:solidFill>
            <a:schemeClr val="tx1"/>
          </a:solidFill>
          <a:latin typeface="+mn-lt"/>
          <a:ea typeface="+mn-ea"/>
          <a:cs typeface="+mn-cs"/>
        </a:defRPr>
      </a:lvl6pPr>
      <a:lvl7pPr marL="3394436" algn="l" defTabSz="1131479" rtl="0" eaLnBrk="1" latinLnBrk="0" hangingPunct="1">
        <a:defRPr sz="2200" kern="1200">
          <a:solidFill>
            <a:schemeClr val="tx1"/>
          </a:solidFill>
          <a:latin typeface="+mn-lt"/>
          <a:ea typeface="+mn-ea"/>
          <a:cs typeface="+mn-cs"/>
        </a:defRPr>
      </a:lvl7pPr>
      <a:lvl8pPr marL="3960175" algn="l" defTabSz="1131479" rtl="0" eaLnBrk="1" latinLnBrk="0" hangingPunct="1">
        <a:defRPr sz="2200" kern="1200">
          <a:solidFill>
            <a:schemeClr val="tx1"/>
          </a:solidFill>
          <a:latin typeface="+mn-lt"/>
          <a:ea typeface="+mn-ea"/>
          <a:cs typeface="+mn-cs"/>
        </a:defRPr>
      </a:lvl8pPr>
      <a:lvl9pPr marL="4525914" algn="l" defTabSz="1131479"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36.png"/><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3.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r>
              <a:rPr lang="en-US" dirty="0"/>
              <a:t>Introduction: </a:t>
            </a:r>
            <a:br>
              <a:rPr lang="en-US" dirty="0"/>
            </a:br>
            <a:r>
              <a:rPr lang="en-US" dirty="0"/>
              <a:t>Distributed Information Systems </a:t>
            </a:r>
            <a:br>
              <a:rPr lang="en-US" dirty="0"/>
            </a:br>
            <a:r>
              <a:rPr lang="en-US" dirty="0"/>
              <a:t>An Overview</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Models</a:t>
            </a:r>
            <a:endParaRPr lang="fr-FR" dirty="0"/>
          </a:p>
        </p:txBody>
      </p:sp>
      <p:sp>
        <p:nvSpPr>
          <p:cNvPr id="3" name="Content Placeholder 2"/>
          <p:cNvSpPr>
            <a:spLocks noGrp="1"/>
          </p:cNvSpPr>
          <p:nvPr>
            <p:ph idx="1"/>
          </p:nvPr>
        </p:nvSpPr>
        <p:spPr/>
        <p:txBody>
          <a:bodyPr/>
          <a:lstStyle/>
          <a:p>
            <a:r>
              <a:rPr lang="en-US" dirty="0"/>
              <a:t>A </a:t>
            </a:r>
            <a:r>
              <a:rPr lang="en-US" b="1" dirty="0"/>
              <a:t>model</a:t>
            </a:r>
            <a:r>
              <a:rPr lang="en-US" dirty="0"/>
              <a:t> is a mathematical structure consisting of a set of</a:t>
            </a:r>
          </a:p>
          <a:p>
            <a:pPr lvl="1"/>
            <a:r>
              <a:rPr lang="en-US" b="1" dirty="0"/>
              <a:t>Constants </a:t>
            </a:r>
            <a:r>
              <a:rPr lang="en-US" dirty="0"/>
              <a:t>(or identifiers)</a:t>
            </a:r>
          </a:p>
          <a:p>
            <a:pPr lvl="1"/>
            <a:r>
              <a:rPr lang="en-US" b="1" dirty="0"/>
              <a:t>Functions</a:t>
            </a:r>
            <a:r>
              <a:rPr lang="en-US" dirty="0"/>
              <a:t> (or relations)</a:t>
            </a:r>
          </a:p>
          <a:p>
            <a:pPr lvl="1"/>
            <a:r>
              <a:rPr lang="en-US" b="1" dirty="0"/>
              <a:t>Axioms</a:t>
            </a:r>
            <a:r>
              <a:rPr lang="en-US" dirty="0"/>
              <a:t> (or constraints)</a:t>
            </a:r>
          </a:p>
          <a:p>
            <a:r>
              <a:rPr lang="en-US" dirty="0"/>
              <a:t>The set of constants and </a:t>
            </a:r>
            <a:br>
              <a:rPr lang="en-US" dirty="0"/>
            </a:br>
            <a:r>
              <a:rPr lang="en-US" dirty="0"/>
              <a:t>functions must be consistent </a:t>
            </a:r>
            <a:br>
              <a:rPr lang="en-US" dirty="0"/>
            </a:br>
            <a:r>
              <a:rPr lang="en-US" dirty="0"/>
              <a:t>with the axioms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125512" y="3815377"/>
            <a:ext cx="4724400" cy="3543300"/>
          </a:xfrm>
          <a:prstGeom prst="rect">
            <a:avLst/>
          </a:prstGeom>
        </p:spPr>
      </p:pic>
    </p:spTree>
    <p:extLst>
      <p:ext uri="{BB962C8B-B14F-4D97-AF65-F5344CB8AC3E}">
        <p14:creationId xmlns:p14="http://schemas.microsoft.com/office/powerpoint/2010/main" val="383158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Examples</a:t>
            </a:r>
            <a:r>
              <a:rPr lang="fr-FR" dirty="0"/>
              <a:t> of </a:t>
            </a:r>
            <a:r>
              <a:rPr lang="fr-FR" dirty="0" err="1"/>
              <a:t>Models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sp>
        <p:nvSpPr>
          <p:cNvPr id="7" name="Rectangle 6"/>
          <p:cNvSpPr/>
          <p:nvPr/>
        </p:nvSpPr>
        <p:spPr>
          <a:xfrm>
            <a:off x="51573" y="4965238"/>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8"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Rectangle 9"/>
          <p:cNvSpPr/>
          <p:nvPr/>
        </p:nvSpPr>
        <p:spPr>
          <a:xfrm>
            <a:off x="8196521" y="6913286"/>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1" name="AutoShape 9"/>
          <p:cNvSpPr>
            <a:spLocks noChangeArrowheads="1"/>
          </p:cNvSpPr>
          <p:nvPr/>
        </p:nvSpPr>
        <p:spPr bwMode="auto">
          <a:xfrm rot="2041929">
            <a:off x="6431327" y="484234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3" name="Rectangle 12"/>
          <p:cNvSpPr/>
          <p:nvPr/>
        </p:nvSpPr>
        <p:spPr>
          <a:xfrm>
            <a:off x="8196521" y="3173798"/>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4" name="AutoShape 9"/>
          <p:cNvSpPr>
            <a:spLocks noChangeArrowheads="1"/>
          </p:cNvSpPr>
          <p:nvPr/>
        </p:nvSpPr>
        <p:spPr bwMode="auto">
          <a:xfrm rot="19523881">
            <a:off x="6313060" y="2211170"/>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mc:AlternateContent xmlns:mc="http://schemas.openxmlformats.org/markup-compatibility/2006" xmlns:a14="http://schemas.microsoft.com/office/drawing/2010/main">
        <mc:Choice Requires="a14">
          <p:sp>
            <p:nvSpPr>
              <p:cNvPr id="15" name="Rectangle 14"/>
              <p:cNvSpPr/>
              <p:nvPr/>
            </p:nvSpPr>
            <p:spPr bwMode="auto">
              <a:xfrm>
                <a:off x="233210" y="1881415"/>
                <a:ext cx="3087081"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coordinate</a:t>
                </a:r>
                <a:r>
                  <a:rPr lang="fr-FR" sz="2200" dirty="0">
                    <a:latin typeface="Calibri" charset="0"/>
                    <a:ea typeface="Calibri" charset="0"/>
                    <a:cs typeface="Calibri" charset="0"/>
                  </a:rPr>
                  <a:t> values, </a:t>
                </a:r>
                <a:r>
                  <a:rPr lang="fr-FR" sz="2200" dirty="0" err="1">
                    <a:latin typeface="Calibri" charset="0"/>
                    <a:ea typeface="Calibri" charset="0"/>
                    <a:cs typeface="Calibri" charset="0"/>
                  </a:rPr>
                  <a:t>temperature</a:t>
                </a:r>
                <a:r>
                  <a:rPr lang="fr-FR" sz="2200" dirty="0">
                    <a:latin typeface="Calibri" charset="0"/>
                    <a:ea typeface="Calibri" charset="0"/>
                    <a:cs typeface="Calibri" charset="0"/>
                  </a:rPr>
                  <a:t> values</a:t>
                </a:r>
              </a:p>
              <a:p>
                <a:pPr marL="0" lvl="1" algn="l"/>
                <a:endParaRPr lang="fr-FR" sz="2200" dirty="0">
                  <a:latin typeface="Calibri" charset="0"/>
                  <a:ea typeface="Calibri" charset="0"/>
                  <a:cs typeface="Calibri" charset="0"/>
                </a:endParaRPr>
              </a:p>
              <a:p>
                <a:pPr marL="0" lvl="1" algn="l"/>
                <a:r>
                  <a:rPr lang="fr-FR" sz="2200" err="1">
                    <a:latin typeface="Calibri" charset="0"/>
                    <a:ea typeface="Calibri" charset="0"/>
                    <a:cs typeface="Calibri" charset="0"/>
                  </a:rPr>
                  <a:t>Function</a:t>
                </a:r>
                <a:r>
                  <a:rPr lang="fr-FR" sz="2200">
                    <a:latin typeface="Calibri" charset="0"/>
                    <a:ea typeface="Calibri" charset="0"/>
                    <a:cs typeface="Calibri" charset="0"/>
                  </a:rPr>
                  <a:t>:</a:t>
                </a:r>
              </a:p>
              <a:p>
                <a:pPr marL="0" lvl="1" algn="l"/>
                <a14:m>
                  <m:oMath xmlns:m="http://schemas.openxmlformats.org/officeDocument/2006/math">
                    <m:r>
                      <a:rPr lang="fr-CH" sz="2200" b="0" i="1" smtClean="0">
                        <a:latin typeface="Cambria Math" panose="02040503050406030204" pitchFamily="18" charset="0"/>
                        <a:ea typeface="Calibri" charset="0"/>
                        <a:cs typeface="Calibri" charset="0"/>
                      </a:rPr>
                      <m:t>𝑡𝑒𝑚𝑝</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r>
                      <a:rPr lang="fr-CH" sz="2200" b="0" i="1" smtClean="0">
                        <a:latin typeface="Cambria Math" panose="02040503050406030204" pitchFamily="18" charset="0"/>
                        <a:ea typeface="Calibri" charset="0"/>
                        <a:cs typeface="Calibri" charset="0"/>
                      </a:rPr>
                      <m:t>)</m:t>
                    </m:r>
                  </m:oMath>
                </a14:m>
                <a:r>
                  <a:rPr lang="fr-FR" sz="2200">
                    <a:latin typeface="Calibri" charset="0"/>
                    <a:ea typeface="Calibri" charset="0"/>
                    <a:cs typeface="Calibri" charset="0"/>
                  </a:rPr>
                  <a:t> </a:t>
                </a: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−60&lt;</m:t>
                      </m:r>
                      <m:r>
                        <a:rPr lang="fr-CH" sz="2200" b="0" i="1" smtClean="0">
                          <a:latin typeface="Cambria Math" panose="02040503050406030204" pitchFamily="18" charset="0"/>
                          <a:ea typeface="Calibri" charset="0"/>
                          <a:cs typeface="Calibri" charset="0"/>
                        </a:rPr>
                        <m:t>𝑡𝑒𝑚𝑝</m:t>
                      </m:r>
                      <m:d>
                        <m:dPr>
                          <m:ctrlPr>
                            <a:rPr lang="fr-CH" sz="2200" b="0" i="1" smtClean="0">
                              <a:latin typeface="Cambria Math" panose="02040503050406030204" pitchFamily="18" charset="0"/>
                              <a:ea typeface="Calibri" charset="0"/>
                              <a:cs typeface="Calibri" charset="0"/>
                            </a:rPr>
                          </m:ctrlPr>
                        </m:dPr>
                        <m:e>
                          <m:r>
                            <a:rPr lang="fr-CH" sz="2200" b="0" i="1" smtClean="0">
                              <a:latin typeface="Cambria Math" panose="02040503050406030204" pitchFamily="18" charset="0"/>
                              <a:ea typeface="Calibri" charset="0"/>
                              <a:cs typeface="Calibri" charset="0"/>
                            </a:rPr>
                            <m:t>𝑥</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𝑦</m:t>
                          </m:r>
                        </m:e>
                      </m:d>
                      <m:r>
                        <a:rPr lang="fr-CH" sz="2200" b="0" i="1" smtClean="0">
                          <a:latin typeface="Cambria Math" panose="02040503050406030204" pitchFamily="18" charset="0"/>
                          <a:ea typeface="Calibri" charset="0"/>
                          <a:cs typeface="Calibri" charset="0"/>
                        </a:rPr>
                        <m:t>&lt;60</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p:txBody>
          </p:sp>
        </mc:Choice>
        <mc:Fallback xmlns="">
          <p:sp>
            <p:nvSpPr>
              <p:cNvPr id="15" name="Rectangle 14"/>
              <p:cNvSpPr>
                <a:spLocks noRot="1" noChangeAspect="1" noMove="1" noResize="1" noEditPoints="1" noAdjustHandles="1" noChangeArrowheads="1" noChangeShapeType="1" noTextEdit="1"/>
              </p:cNvSpPr>
              <p:nvPr/>
            </p:nvSpPr>
            <p:spPr bwMode="auto">
              <a:xfrm>
                <a:off x="233210" y="1881415"/>
                <a:ext cx="3087081" cy="2994333"/>
              </a:xfrm>
              <a:prstGeom prst="rect">
                <a:avLst/>
              </a:prstGeom>
              <a:blipFill>
                <a:blip r:embed="rId4"/>
                <a:stretch>
                  <a:fillRect l="-1633"/>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bwMode="auto">
              <a:xfrm>
                <a:off x="8096196" y="3907029"/>
                <a:ext cx="3367724"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a:t>
                </a:r>
                <a:r>
                  <a:rPr lang="fr-FR" sz="2200" dirty="0" err="1">
                    <a:latin typeface="Calibri" charset="0"/>
                    <a:ea typeface="Calibri" charset="0"/>
                    <a:cs typeface="Calibri" charset="0"/>
                  </a:rPr>
                  <a:t>names</a:t>
                </a:r>
                <a:r>
                  <a:rPr lang="fr-FR" sz="2200" dirty="0">
                    <a:latin typeface="Calibri" charset="0"/>
                    <a:ea typeface="Calibri" charset="0"/>
                    <a:cs typeface="Calibri" charset="0"/>
                  </a:rPr>
                  <a:t> of people and </a:t>
                </a:r>
                <a:r>
                  <a:rPr lang="fr-FR" sz="2200" dirty="0" err="1">
                    <a:latin typeface="Calibri" charset="0"/>
                    <a:ea typeface="Calibri" charset="0"/>
                    <a:cs typeface="Calibri" charset="0"/>
                  </a:rPr>
                  <a:t>units</a:t>
                </a:r>
                <a:endParaRPr lang="fr-FR" sz="2200" dirty="0">
                  <a:latin typeface="Calibri" charset="0"/>
                  <a:ea typeface="Calibri" charset="0"/>
                  <a:cs typeface="Calibri" charset="0"/>
                </a:endParaRP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𝑚𝑒𝑚𝑏𝑒𝑟𝑂𝑓</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𝑛𝑎𝑚𝑒</m:t>
                      </m:r>
                      <m:r>
                        <a:rPr lang="fr-CH" sz="2200" b="0" i="1" smtClean="0">
                          <a:latin typeface="Cambria Math" panose="02040503050406030204" pitchFamily="18" charset="0"/>
                          <a:ea typeface="Calibri" charset="0"/>
                          <a:cs typeface="Calibri" charset="0"/>
                        </a:rPr>
                        <m:t>,</m:t>
                      </m:r>
                      <m:r>
                        <a:rPr lang="fr-CH" sz="2200" b="0" i="1" smtClean="0">
                          <a:latin typeface="Cambria Math" panose="02040503050406030204" pitchFamily="18" charset="0"/>
                          <a:ea typeface="Calibri" charset="0"/>
                          <a:cs typeface="Calibri" charset="0"/>
                        </a:rPr>
                        <m:t>𝑢𝑛𝑖𝑡</m:t>
                      </m:r>
                      <m:r>
                        <a:rPr lang="fr-CH" sz="2200" b="0" i="1" smtClean="0">
                          <a:latin typeface="Cambria Math" panose="02040503050406030204" pitchFamily="18" charset="0"/>
                          <a:ea typeface="Calibri" charset="0"/>
                          <a:cs typeface="Calibri" charset="0"/>
                        </a:rPr>
                        <m:t>)</m:t>
                      </m:r>
                    </m:oMath>
                  </m:oMathPara>
                </a14:m>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r>
                  <a:rPr lang="fr-FR" sz="2200" dirty="0" err="1">
                    <a:latin typeface="Calibri" charset="0"/>
                    <a:ea typeface="Calibri" charset="0"/>
                    <a:cs typeface="Calibri" charset="0"/>
                  </a:rPr>
                  <a:t>each</a:t>
                </a:r>
                <a:r>
                  <a:rPr lang="fr-FR" sz="2200" dirty="0">
                    <a:latin typeface="Calibri" charset="0"/>
                    <a:ea typeface="Calibri" charset="0"/>
                    <a:cs typeface="Calibri" charset="0"/>
                  </a:rPr>
                  <a:t> </a:t>
                </a:r>
                <a:r>
                  <a:rPr lang="fr-FR" sz="2200" dirty="0" err="1">
                    <a:latin typeface="Calibri" charset="0"/>
                    <a:ea typeface="Calibri" charset="0"/>
                    <a:cs typeface="Calibri" charset="0"/>
                  </a:rPr>
                  <a:t>person</a:t>
                </a:r>
                <a:r>
                  <a:rPr lang="fr-FR" sz="2200" dirty="0">
                    <a:latin typeface="Calibri" charset="0"/>
                    <a:ea typeface="Calibri" charset="0"/>
                    <a:cs typeface="Calibri" charset="0"/>
                  </a:rPr>
                  <a:t> </a:t>
                </a:r>
                <a:r>
                  <a:rPr lang="fr-FR" sz="2200" dirty="0" err="1">
                    <a:latin typeface="Calibri" charset="0"/>
                    <a:ea typeface="Calibri" charset="0"/>
                    <a:cs typeface="Calibri" charset="0"/>
                  </a:rPr>
                  <a:t>belongs</a:t>
                </a:r>
                <a:r>
                  <a:rPr lang="fr-FR" sz="2200" dirty="0">
                    <a:latin typeface="Calibri" charset="0"/>
                    <a:ea typeface="Calibri" charset="0"/>
                    <a:cs typeface="Calibri" charset="0"/>
                  </a:rPr>
                  <a:t> to </a:t>
                </a:r>
                <a:r>
                  <a:rPr lang="fr-FR" sz="2200" dirty="0" err="1">
                    <a:latin typeface="Calibri" charset="0"/>
                    <a:ea typeface="Calibri" charset="0"/>
                    <a:cs typeface="Calibri" charset="0"/>
                  </a:rPr>
                  <a:t>at</a:t>
                </a:r>
                <a:r>
                  <a:rPr lang="fr-FR" sz="2200" dirty="0">
                    <a:latin typeface="Calibri" charset="0"/>
                    <a:ea typeface="Calibri" charset="0"/>
                    <a:cs typeface="Calibri" charset="0"/>
                  </a:rPr>
                  <a:t> least one unit</a:t>
                </a:r>
              </a:p>
            </p:txBody>
          </p:sp>
        </mc:Choice>
        <mc:Fallback xmlns="">
          <p:sp>
            <p:nvSpPr>
              <p:cNvPr id="16" name="Rectangle 15"/>
              <p:cNvSpPr>
                <a:spLocks noRot="1" noChangeAspect="1" noMove="1" noResize="1" noEditPoints="1" noAdjustHandles="1" noChangeArrowheads="1" noChangeShapeType="1" noTextEdit="1"/>
              </p:cNvSpPr>
              <p:nvPr/>
            </p:nvSpPr>
            <p:spPr bwMode="auto">
              <a:xfrm>
                <a:off x="8096196" y="3907029"/>
                <a:ext cx="3367724" cy="2994333"/>
              </a:xfrm>
              <a:prstGeom prst="rect">
                <a:avLst/>
              </a:prstGeom>
              <a:blipFill>
                <a:blip r:embed="rId5"/>
                <a:stretch>
                  <a:fillRect l="-1119"/>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bwMode="auto">
              <a:xfrm>
                <a:off x="7820515" y="217897"/>
                <a:ext cx="3919086" cy="2994333"/>
              </a:xfrm>
              <a:prstGeom prst="rect">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marL="0" lvl="1" algn="l"/>
                <a:r>
                  <a:rPr lang="fr-FR" sz="2200" dirty="0">
                    <a:latin typeface="Calibri" charset="0"/>
                    <a:ea typeface="Calibri" charset="0"/>
                    <a:cs typeface="Calibri" charset="0"/>
                  </a:rPr>
                  <a:t>Constants: document </a:t>
                </a:r>
                <a:r>
                  <a:rPr lang="fr-FR" sz="2200" dirty="0" err="1">
                    <a:latin typeface="Calibri" charset="0"/>
                    <a:ea typeface="Calibri" charset="0"/>
                    <a:cs typeface="Calibri" charset="0"/>
                  </a:rPr>
                  <a:t>identifiers</a:t>
                </a:r>
                <a:r>
                  <a:rPr lang="fr-FR" sz="2200" dirty="0">
                    <a:latin typeface="Calibri" charset="0"/>
                    <a:ea typeface="Calibri" charset="0"/>
                    <a:cs typeface="Calibri" charset="0"/>
                  </a:rPr>
                  <a:t>, </a:t>
                </a:r>
                <a:r>
                  <a:rPr lang="fr-FR" sz="2200" dirty="0" err="1">
                    <a:latin typeface="Calibri" charset="0"/>
                    <a:ea typeface="Calibri" charset="0"/>
                    <a:cs typeface="Calibri" charset="0"/>
                  </a:rPr>
                  <a:t>text</a:t>
                </a:r>
                <a:r>
                  <a:rPr lang="fr-FR" sz="2200" dirty="0">
                    <a:latin typeface="Calibri" charset="0"/>
                    <a:ea typeface="Calibri" charset="0"/>
                    <a:cs typeface="Calibri" charset="0"/>
                  </a:rPr>
                  <a:t> (</a:t>
                </a:r>
                <a:r>
                  <a:rPr lang="fr-FR" sz="2200" dirty="0" err="1">
                    <a:latin typeface="Calibri" charset="0"/>
                    <a:ea typeface="Calibri" charset="0"/>
                    <a:cs typeface="Calibri" charset="0"/>
                  </a:rPr>
                  <a:t>sequence</a:t>
                </a:r>
                <a:r>
                  <a:rPr lang="fr-FR" sz="2200" dirty="0">
                    <a:latin typeface="Calibri" charset="0"/>
                    <a:ea typeface="Calibri" charset="0"/>
                    <a:cs typeface="Calibri" charset="0"/>
                  </a:rPr>
                  <a:t> of </a:t>
                </a:r>
                <a:r>
                  <a:rPr lang="fr-FR" sz="2200" dirty="0" err="1">
                    <a:latin typeface="Calibri" charset="0"/>
                    <a:ea typeface="Calibri" charset="0"/>
                    <a:cs typeface="Calibri" charset="0"/>
                  </a:rPr>
                  <a:t>words</a:t>
                </a:r>
                <a:r>
                  <a:rPr lang="fr-FR" sz="2200" dirty="0">
                    <a:latin typeface="Calibri" charset="0"/>
                    <a:ea typeface="Calibri" charset="0"/>
                    <a:cs typeface="Calibri" charset="0"/>
                  </a:rPr>
                  <a:t>)</a:t>
                </a:r>
              </a:p>
              <a:p>
                <a:pPr marL="0" lvl="1" algn="l"/>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Function</a:t>
                </a:r>
                <a:r>
                  <a:rPr lang="fr-FR" sz="2200">
                    <a:latin typeface="Calibri" charset="0"/>
                    <a:ea typeface="Calibri" charset="0"/>
                    <a:cs typeface="Calibri" charset="0"/>
                  </a:rPr>
                  <a:t>: </a:t>
                </a:r>
              </a:p>
              <a:p>
                <a:pPr marL="0" lvl="1" algn="l"/>
                <a14:m>
                  <m:oMathPara xmlns:m="http://schemas.openxmlformats.org/officeDocument/2006/math">
                    <m:oMathParaPr>
                      <m:jc m:val="centerGroup"/>
                    </m:oMathParaPr>
                    <m:oMath xmlns:m="http://schemas.openxmlformats.org/officeDocument/2006/math">
                      <m:r>
                        <a:rPr lang="fr-CH" sz="2200" b="0" i="1" smtClean="0">
                          <a:latin typeface="Cambria Math" panose="02040503050406030204" pitchFamily="18" charset="0"/>
                          <a:ea typeface="Calibri" charset="0"/>
                          <a:cs typeface="Calibri" charset="0"/>
                        </a:rPr>
                        <m:t>𝑠𝑖𝑚𝑖𝑙𝑎𝑟</m:t>
                      </m:r>
                      <m:r>
                        <a:rPr lang="fr-CH" sz="2200" b="0" i="1" smtClean="0">
                          <a:latin typeface="Cambria Math" panose="02040503050406030204" pitchFamily="18" charset="0"/>
                          <a:ea typeface="Calibri"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1</m:t>
                          </m:r>
                        </m:sub>
                      </m:sSub>
                      <m:r>
                        <a:rPr lang="fr-CH" sz="2200" b="0" i="1" smtClean="0">
                          <a:latin typeface="Cambria Math" panose="02040503050406030204" pitchFamily="18" charset="0"/>
                          <a:cs typeface="Calibri" charset="0"/>
                        </a:rPr>
                        <m:t>,</m:t>
                      </m:r>
                      <m:sSub>
                        <m:sSubPr>
                          <m:ctrlPr>
                            <a:rPr lang="fr-CH" sz="2200" b="0" i="1" smtClean="0">
                              <a:latin typeface="Cambria Math" panose="02040503050406030204" pitchFamily="18" charset="0"/>
                              <a:cs typeface="Calibri" charset="0"/>
                            </a:rPr>
                          </m:ctrlPr>
                        </m:sSubPr>
                        <m:e>
                          <m:r>
                            <a:rPr lang="fr-CH" sz="2200" b="0" i="1" smtClean="0">
                              <a:latin typeface="Cambria Math" panose="02040503050406030204" pitchFamily="18" charset="0"/>
                              <a:cs typeface="Calibri" charset="0"/>
                            </a:rPr>
                            <m:t>𝑑𝑜𝑐</m:t>
                          </m:r>
                        </m:e>
                        <m:sub>
                          <m:r>
                            <a:rPr lang="fr-CH" sz="2200" b="0" i="1" smtClean="0">
                              <a:latin typeface="Cambria Math" panose="02040503050406030204" pitchFamily="18" charset="0"/>
                              <a:cs typeface="Calibri" charset="0"/>
                            </a:rPr>
                            <m:t>2</m:t>
                          </m:r>
                        </m:sub>
                      </m:sSub>
                      <m:r>
                        <a:rPr lang="fr-CH" sz="2200" b="0" i="1" smtClean="0">
                          <a:latin typeface="Cambria Math" panose="02040503050406030204" pitchFamily="18" charset="0"/>
                          <a:cs typeface="Calibri" charset="0"/>
                        </a:rPr>
                        <m:t>)</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a:p>
                <a:pPr marL="0" lvl="1" algn="l"/>
                <a:r>
                  <a:rPr lang="fr-FR" sz="2200" dirty="0" err="1">
                    <a:latin typeface="Calibri" charset="0"/>
                    <a:ea typeface="Calibri" charset="0"/>
                    <a:cs typeface="Calibri" charset="0"/>
                  </a:rPr>
                  <a:t>Axiom</a:t>
                </a:r>
                <a:r>
                  <a:rPr lang="fr-FR" sz="2200" dirty="0">
                    <a:latin typeface="Calibri" charset="0"/>
                    <a:ea typeface="Calibri" charset="0"/>
                    <a:cs typeface="Calibri" charset="0"/>
                  </a:rPr>
                  <a:t>: </a:t>
                </a:r>
                <a:br>
                  <a:rPr lang="en-US" sz="2200" dirty="0">
                    <a:latin typeface="Calibri" charset="0"/>
                    <a:ea typeface="Calibri" charset="0"/>
                    <a:cs typeface="Calibri" charset="0"/>
                  </a:rPr>
                </a:br>
                <a14:m>
                  <m:oMathPara xmlns:m="http://schemas.openxmlformats.org/officeDocument/2006/math">
                    <m:oMathParaPr>
                      <m:jc m:val="centerGroup"/>
                    </m:oMathParaPr>
                    <m:oMath xmlns:m="http://schemas.openxmlformats.org/officeDocument/2006/math">
                      <m:r>
                        <a:rPr lang="fr-CH" sz="2200" b="0" i="0" smtClean="0">
                          <a:latin typeface="Cambria Math" panose="02040503050406030204" pitchFamily="18" charset="0"/>
                          <a:ea typeface="Calibri" charset="0"/>
                          <a:cs typeface="Calibri" charset="0"/>
                        </a:rPr>
                        <m:t>0</m:t>
                      </m:r>
                      <m:r>
                        <a:rPr lang="fr-CH" sz="2200" b="0" i="1" smtClean="0">
                          <a:latin typeface="Cambria Math" panose="02040503050406030204" pitchFamily="18" charset="0"/>
                          <a:ea typeface="Cambria Math" panose="02040503050406030204" pitchFamily="18" charset="0"/>
                          <a:cs typeface="Calibri" charset="0"/>
                        </a:rPr>
                        <m:t>≤</m:t>
                      </m:r>
                      <m:r>
                        <a:rPr lang="fr-CH" sz="2200" i="1">
                          <a:latin typeface="Cambria Math" panose="02040503050406030204" pitchFamily="18" charset="0"/>
                          <a:ea typeface="Calibri" charset="0"/>
                          <a:cs typeface="Calibri" charset="0"/>
                        </a:rPr>
                        <m:t>𝑠𝑖𝑚𝑖𝑙𝑎𝑟</m:t>
                      </m:r>
                      <m:r>
                        <a:rPr lang="fr-CH" sz="2200" i="1">
                          <a:latin typeface="Cambria Math" panose="02040503050406030204" pitchFamily="18" charset="0"/>
                          <a:ea typeface="Calibri"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1</m:t>
                          </m:r>
                        </m:sub>
                      </m:sSub>
                      <m:r>
                        <a:rPr lang="fr-CH" sz="2200" i="1">
                          <a:latin typeface="Cambria Math" panose="02040503050406030204" pitchFamily="18" charset="0"/>
                          <a:cs typeface="Calibri" charset="0"/>
                        </a:rPr>
                        <m:t>,</m:t>
                      </m:r>
                      <m:sSub>
                        <m:sSubPr>
                          <m:ctrlPr>
                            <a:rPr lang="fr-CH" sz="2200" i="1">
                              <a:latin typeface="Cambria Math" panose="02040503050406030204" pitchFamily="18" charset="0"/>
                              <a:cs typeface="Calibri" charset="0"/>
                            </a:rPr>
                          </m:ctrlPr>
                        </m:sSubPr>
                        <m:e>
                          <m:r>
                            <a:rPr lang="fr-CH" sz="2200" i="1">
                              <a:latin typeface="Cambria Math" panose="02040503050406030204" pitchFamily="18" charset="0"/>
                              <a:cs typeface="Calibri" charset="0"/>
                            </a:rPr>
                            <m:t>𝑑𝑜𝑐</m:t>
                          </m:r>
                        </m:e>
                        <m:sub>
                          <m:r>
                            <a:rPr lang="fr-CH" sz="2200" i="1">
                              <a:latin typeface="Cambria Math" panose="02040503050406030204" pitchFamily="18" charset="0"/>
                              <a:cs typeface="Calibri" charset="0"/>
                            </a:rPr>
                            <m:t>2</m:t>
                          </m:r>
                        </m:sub>
                      </m:sSub>
                      <m:r>
                        <a:rPr lang="fr-CH" sz="2200" i="1">
                          <a:latin typeface="Cambria Math" panose="02040503050406030204" pitchFamily="18" charset="0"/>
                          <a:cs typeface="Calibri" charset="0"/>
                        </a:rPr>
                        <m:t>)</m:t>
                      </m:r>
                      <m:r>
                        <a:rPr lang="fr-CH" sz="2200" i="1" smtClean="0">
                          <a:latin typeface="Cambria Math" panose="02040503050406030204" pitchFamily="18" charset="0"/>
                          <a:ea typeface="Cambria Math" panose="02040503050406030204" pitchFamily="18" charset="0"/>
                          <a:cs typeface="Calibri" charset="0"/>
                        </a:rPr>
                        <m:t>≤</m:t>
                      </m:r>
                      <m:r>
                        <a:rPr lang="fr-CH" sz="2200" b="0" i="1" smtClean="0">
                          <a:latin typeface="Cambria Math" panose="02040503050406030204" pitchFamily="18" charset="0"/>
                          <a:ea typeface="Cambria Math" panose="02040503050406030204" pitchFamily="18" charset="0"/>
                          <a:cs typeface="Calibri" charset="0"/>
                        </a:rPr>
                        <m:t>1</m:t>
                      </m:r>
                    </m:oMath>
                  </m:oMathPara>
                </a14:m>
                <a:br>
                  <a:rPr lang="fr-FR" sz="2200">
                    <a:latin typeface="Calibri" charset="0"/>
                    <a:ea typeface="Calibri" charset="0"/>
                    <a:cs typeface="Calibri" charset="0"/>
                  </a:rPr>
                </a:br>
                <a:endParaRPr lang="fr-FR" sz="2200" dirty="0">
                  <a:latin typeface="Calibri" charset="0"/>
                  <a:ea typeface="Calibri" charset="0"/>
                  <a:cs typeface="Calibri" charset="0"/>
                </a:endParaRPr>
              </a:p>
              <a:p>
                <a:pPr marL="0" lvl="1" algn="l"/>
                <a:endParaRPr lang="en-US" sz="2200" dirty="0">
                  <a:latin typeface="Calibri" charset="0"/>
                  <a:ea typeface="Calibri" charset="0"/>
                  <a:cs typeface="Calibri" charset="0"/>
                </a:endParaRPr>
              </a:p>
            </p:txBody>
          </p:sp>
        </mc:Choice>
        <mc:Fallback xmlns="">
          <p:sp>
            <p:nvSpPr>
              <p:cNvPr id="17" name="Rectangle 16"/>
              <p:cNvSpPr>
                <a:spLocks noRot="1" noChangeAspect="1" noMove="1" noResize="1" noEditPoints="1" noAdjustHandles="1" noChangeArrowheads="1" noChangeShapeType="1" noTextEdit="1"/>
              </p:cNvSpPr>
              <p:nvPr/>
            </p:nvSpPr>
            <p:spPr bwMode="auto">
              <a:xfrm>
                <a:off x="7820515" y="217897"/>
                <a:ext cx="3919086" cy="2994333"/>
              </a:xfrm>
              <a:prstGeom prst="rect">
                <a:avLst/>
              </a:prstGeom>
              <a:blipFill>
                <a:blip r:embed="rId6"/>
                <a:stretch>
                  <a:fillRect l="-1290" r="-2581"/>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18" name="Text Box 5">
            <a:extLst>
              <a:ext uri="{FF2B5EF4-FFF2-40B4-BE49-F238E27FC236}">
                <a16:creationId xmlns:a16="http://schemas.microsoft.com/office/drawing/2014/main" id="{25843693-C0FE-DB49-868B-D75C12AC83E0}"/>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1037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Representation</a:t>
            </a:r>
            <a:r>
              <a:rPr lang="fr-FR" dirty="0"/>
              <a:t> of </a:t>
            </a:r>
            <a:r>
              <a:rPr lang="fr-FR" dirty="0" err="1"/>
              <a:t>Functions</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251199" cy="5809192"/>
              </a:xfrm>
            </p:spPr>
            <p:txBody>
              <a:bodyPr/>
              <a:lstStyle/>
              <a:p>
                <a:r>
                  <a:rPr lang="en-US" dirty="0"/>
                  <a:t>Functions can be represented by giving a specification or algorithm (implicitly) or by enumeration (explicitly).</a:t>
                </a:r>
              </a:p>
              <a:p>
                <a:r>
                  <a:rPr lang="en-US" dirty="0"/>
                  <a:t>We call enumerated functions </a:t>
                </a:r>
                <a:r>
                  <a:rPr lang="en-US" b="1" dirty="0"/>
                  <a:t>data</a:t>
                </a:r>
                <a:r>
                  <a:rPr lang="en-US" dirty="0"/>
                  <a:t>.</a:t>
                </a:r>
              </a:p>
              <a:p>
                <a:r>
                  <a:rPr lang="en-US" dirty="0"/>
                  <a:t>Example: </a:t>
                </a:r>
              </a:p>
              <a:p>
                <a:pPr lvl="1"/>
                <a:r>
                  <a:rPr lang="en-US" dirty="0"/>
                  <a:t>Implicit representation</a:t>
                </a:r>
                <a:r>
                  <a:rPr lang="en-US"/>
                  <a:t>: </a:t>
                </a:r>
                <a14:m>
                  <m:oMath xmlns:m="http://schemas.openxmlformats.org/officeDocument/2006/math">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𝑥</m:t>
                        </m:r>
                      </m:e>
                    </m:d>
                    <m:r>
                      <a:rPr lang="fr-CH" b="0" i="1" smtClean="0">
                        <a:latin typeface="Cambria Math" panose="02040503050406030204" pitchFamily="18" charset="0"/>
                      </a:rPr>
                      <m:t>=</m:t>
                    </m:r>
                    <m:sSup>
                      <m:sSupPr>
                        <m:ctrlPr>
                          <a:rPr lang="fr-CH" b="0" i="1" smtClean="0">
                            <a:latin typeface="Cambria Math" panose="02040503050406030204" pitchFamily="18" charset="0"/>
                          </a:rPr>
                        </m:ctrlPr>
                      </m:sSupPr>
                      <m:e>
                        <m:r>
                          <a:rPr lang="fr-CH" b="0" i="1" smtClean="0">
                            <a:latin typeface="Cambria Math" panose="02040503050406030204" pitchFamily="18" charset="0"/>
                          </a:rPr>
                          <m:t>𝑥</m:t>
                        </m:r>
                      </m:e>
                      <m:sup>
                        <m:r>
                          <a:rPr lang="fr-CH" b="0" i="1" smtClean="0">
                            <a:latin typeface="Cambria Math" panose="02040503050406030204" pitchFamily="18" charset="0"/>
                          </a:rPr>
                          <m:t>2</m:t>
                        </m:r>
                      </m:sup>
                    </m:sSup>
                  </m:oMath>
                </a14:m>
                <a:endParaRPr lang="en-US" dirty="0"/>
              </a:p>
              <a:p>
                <a:pPr lvl="1"/>
                <a:r>
                  <a:rPr lang="en-US" dirty="0"/>
                  <a:t>Explicit representation</a:t>
                </a:r>
                <a:r>
                  <a:rPr lang="en-US"/>
                  <a:t>: </a:t>
                </a:r>
                <a14:m>
                  <m:oMath xmlns:m="http://schemas.openxmlformats.org/officeDocument/2006/math">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1</m:t>
                        </m:r>
                      </m:e>
                    </m:d>
                    <m:r>
                      <a:rPr lang="fr-CH" b="0" i="1" smtClean="0">
                        <a:latin typeface="Cambria Math" panose="02040503050406030204" pitchFamily="18" charset="0"/>
                      </a:rPr>
                      <m:t>=1, </m:t>
                    </m:r>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2</m:t>
                        </m:r>
                      </m:e>
                    </m:d>
                    <m:r>
                      <a:rPr lang="fr-CH" b="0" i="1" smtClean="0">
                        <a:latin typeface="Cambria Math" panose="02040503050406030204" pitchFamily="18" charset="0"/>
                      </a:rPr>
                      <m:t>=4, </m:t>
                    </m:r>
                    <m:r>
                      <a:rPr lang="fr-CH" b="0" i="1" smtClean="0">
                        <a:latin typeface="Cambria Math" panose="02040503050406030204" pitchFamily="18" charset="0"/>
                      </a:rPr>
                      <m:t>𝑓</m:t>
                    </m:r>
                    <m:d>
                      <m:dPr>
                        <m:ctrlPr>
                          <a:rPr lang="fr-CH" b="0" i="1" smtClean="0">
                            <a:latin typeface="Cambria Math" panose="02040503050406030204" pitchFamily="18" charset="0"/>
                          </a:rPr>
                        </m:ctrlPr>
                      </m:dPr>
                      <m:e>
                        <m:r>
                          <a:rPr lang="fr-CH" b="0" i="1" smtClean="0">
                            <a:latin typeface="Cambria Math" panose="02040503050406030204" pitchFamily="18" charset="0"/>
                          </a:rPr>
                          <m:t>3</m:t>
                        </m:r>
                      </m:e>
                    </m:d>
                    <m:r>
                      <a:rPr lang="fr-CH" b="0" i="1" smtClean="0">
                        <a:latin typeface="Cambria Math" panose="02040503050406030204" pitchFamily="18" charset="0"/>
                      </a:rPr>
                      <m:t>=9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251199" cy="5809192"/>
              </a:xfrm>
              <a:blipFill>
                <a:blip r:embed="rId3"/>
                <a:stretch>
                  <a:fillRect l="-1691" t="-152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2642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Functions</a:t>
            </a:r>
            <a:r>
              <a:rPr lang="fr-FR" dirty="0"/>
              <a:t> in Information </a:t>
            </a:r>
            <a:r>
              <a:rPr lang="fr-FR" dirty="0" err="1"/>
              <a:t>Systems</a:t>
            </a:r>
            <a:endParaRPr lang="fr-FR" dirty="0"/>
          </a:p>
        </p:txBody>
      </p:sp>
      <p:sp>
        <p:nvSpPr>
          <p:cNvPr id="3" name="Content Placeholder 2"/>
          <p:cNvSpPr>
            <a:spLocks noGrp="1"/>
          </p:cNvSpPr>
          <p:nvPr>
            <p:ph idx="1"/>
          </p:nvPr>
        </p:nvSpPr>
        <p:spPr/>
        <p:txBody>
          <a:bodyPr/>
          <a:lstStyle/>
          <a:p>
            <a:r>
              <a:rPr lang="en-US" dirty="0"/>
              <a:t>Information systems strongly rely on explicit representation</a:t>
            </a:r>
          </a:p>
          <a:p>
            <a:pPr lvl="1"/>
            <a:r>
              <a:rPr lang="en-US" dirty="0"/>
              <a:t>many aspects of the world are not algorithmically defined, e.g., birthdate of a person</a:t>
            </a:r>
          </a:p>
          <a:p>
            <a:pPr lvl="1"/>
            <a:r>
              <a:rPr lang="en-US" dirty="0"/>
              <a:t>difference to simulation systems</a:t>
            </a:r>
          </a:p>
          <a:p>
            <a:endParaRPr lang="en-US" dirty="0"/>
          </a:p>
          <a:p>
            <a:r>
              <a:rPr lang="en-US" dirty="0"/>
              <a:t>Computed functions (implicit representation) play nevertheless an important role</a:t>
            </a:r>
          </a:p>
          <a:p>
            <a:pPr lvl="1">
              <a:buFont typeface="Arial"/>
              <a:buChar char="–"/>
            </a:pPr>
            <a:r>
              <a:rPr lang="en-US" dirty="0"/>
              <a:t>queries, views, user-defined functions, etc.</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45025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know that a model is a model?</a:t>
            </a:r>
            <a:endParaRPr lang="fr-FR" dirty="0"/>
          </a:p>
        </p:txBody>
      </p:sp>
      <p:sp>
        <p:nvSpPr>
          <p:cNvPr id="3" name="Content Placeholder 2"/>
          <p:cNvSpPr>
            <a:spLocks noGrp="1"/>
          </p:cNvSpPr>
          <p:nvPr>
            <p:ph idx="1"/>
          </p:nvPr>
        </p:nvSpPr>
        <p:spPr/>
        <p:txBody>
          <a:bodyPr/>
          <a:lstStyle/>
          <a:p>
            <a:r>
              <a:rPr lang="en-US" dirty="0"/>
              <a:t>The model is linked by an interpretation (relationship) to the real world</a:t>
            </a:r>
          </a:p>
          <a:p>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 Box 5"/>
          <p:cNvSpPr txBox="1">
            <a:spLocks noChangeArrowheads="1"/>
          </p:cNvSpPr>
          <p:nvPr/>
        </p:nvSpPr>
        <p:spPr bwMode="auto">
          <a:xfrm>
            <a:off x="2165986" y="437669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Information System</a:t>
            </a:r>
          </a:p>
          <a:p>
            <a:pPr eaLnBrk="0" hangingPunct="0"/>
            <a:r>
              <a:rPr lang="en-US" sz="2500" b="1" dirty="0">
                <a:solidFill>
                  <a:schemeClr val="tx1"/>
                </a:solidFill>
                <a:latin typeface="Calibri"/>
                <a:cs typeface="Calibri"/>
              </a:rPr>
              <a:t>implements model M</a:t>
            </a:r>
            <a:endParaRPr lang="en-US" sz="40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7342850" y="3960813"/>
            <a:ext cx="2245923" cy="2246294"/>
          </a:xfrm>
          <a:prstGeom prst="rect">
            <a:avLst/>
          </a:prstGeom>
          <a:noFill/>
          <a:ln w="9525">
            <a:noFill/>
            <a:miter lim="800000"/>
            <a:headEnd/>
            <a:tailEnd/>
          </a:ln>
        </p:spPr>
      </p:pic>
      <p:sp>
        <p:nvSpPr>
          <p:cNvPr id="7" name="AutoShape 9"/>
          <p:cNvSpPr>
            <a:spLocks noChangeArrowheads="1"/>
          </p:cNvSpPr>
          <p:nvPr/>
        </p:nvSpPr>
        <p:spPr bwMode="auto">
          <a:xfrm>
            <a:off x="5752536" y="4543588"/>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0" name="Rectangle 10"/>
          <p:cNvSpPr>
            <a:spLocks noChangeArrowheads="1"/>
          </p:cNvSpPr>
          <p:nvPr/>
        </p:nvSpPr>
        <p:spPr bwMode="auto">
          <a:xfrm>
            <a:off x="5151766" y="3711285"/>
            <a:ext cx="2689554"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 I</a:t>
            </a:r>
          </a:p>
        </p:txBody>
      </p:sp>
      <p:sp>
        <p:nvSpPr>
          <p:cNvPr id="20" name="Rectangle 10"/>
          <p:cNvSpPr>
            <a:spLocks noChangeArrowheads="1"/>
          </p:cNvSpPr>
          <p:nvPr/>
        </p:nvSpPr>
        <p:spPr bwMode="auto">
          <a:xfrm>
            <a:off x="7829730" y="6372914"/>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
        <p:nvSpPr>
          <p:cNvPr id="24" name="AutoShape 4"/>
          <p:cNvSpPr>
            <a:spLocks noChangeArrowheads="1"/>
          </p:cNvSpPr>
          <p:nvPr/>
        </p:nvSpPr>
        <p:spPr bwMode="auto">
          <a:xfrm>
            <a:off x="2852551" y="5776801"/>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25" name="Line 7"/>
          <p:cNvSpPr>
            <a:spLocks noChangeShapeType="1"/>
          </p:cNvSpPr>
          <p:nvPr/>
        </p:nvSpPr>
        <p:spPr bwMode="auto">
          <a:xfrm flipH="1">
            <a:off x="3788030" y="5208451"/>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spTree>
    <p:extLst>
      <p:ext uri="{BB962C8B-B14F-4D97-AF65-F5344CB8AC3E}">
        <p14:creationId xmlns:p14="http://schemas.microsoft.com/office/powerpoint/2010/main" val="168582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endParaRPr lang="fr-FR" dirty="0"/>
          </a:p>
        </p:txBody>
      </p:sp>
      <p:sp>
        <p:nvSpPr>
          <p:cNvPr id="3" name="Content Placeholder 2"/>
          <p:cNvSpPr>
            <a:spLocks noGrp="1"/>
          </p:cNvSpPr>
          <p:nvPr>
            <p:ph idx="1"/>
          </p:nvPr>
        </p:nvSpPr>
        <p:spPr/>
        <p:txBody>
          <a:bodyPr/>
          <a:lstStyle/>
          <a:p>
            <a:r>
              <a:rPr lang="en-US" dirty="0"/>
              <a:t>The interpretation relationship is </a:t>
            </a:r>
            <a:r>
              <a:rPr lang="en-US" b="1" dirty="0" err="1"/>
              <a:t>homomorphic</a:t>
            </a:r>
            <a:endParaRPr lang="en-US" b="1" dirty="0"/>
          </a:p>
          <a:p>
            <a:pPr lvl="1"/>
            <a:r>
              <a:rPr lang="en-US" dirty="0"/>
              <a:t>I: M </a:t>
            </a:r>
            <a:r>
              <a:rPr lang="en-US" dirty="0">
                <a:latin typeface="Wingdings"/>
                <a:ea typeface="Wingdings"/>
                <a:cs typeface="Wingdings"/>
                <a:sym typeface="Wingdings"/>
              </a:rPr>
              <a:t></a:t>
            </a:r>
            <a:r>
              <a:rPr lang="en-US" dirty="0"/>
              <a:t> R</a:t>
            </a:r>
          </a:p>
          <a:p>
            <a:pPr lvl="1"/>
            <a:r>
              <a:rPr lang="en-US" dirty="0"/>
              <a:t>preserves relationships</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1075141" y="4043989"/>
            <a:ext cx="1777410" cy="665407"/>
          </a:xfrm>
          <a:prstGeom prst="rect">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fr-FR" sz="3000" dirty="0">
                <a:solidFill>
                  <a:srgbClr val="FFFFFF"/>
                </a:solidFill>
                <a:latin typeface="Calibri"/>
                <a:cs typeface="Calibri"/>
              </a:rPr>
              <a:t>Alice</a:t>
            </a:r>
          </a:p>
        </p:txBody>
      </p:sp>
      <p:cxnSp>
        <p:nvCxnSpPr>
          <p:cNvPr id="7" name="Straight Connector 6"/>
          <p:cNvCxnSpPr>
            <a:stCxn id="6" idx="3"/>
          </p:cNvCxnSpPr>
          <p:nvPr/>
        </p:nvCxnSpPr>
        <p:spPr bwMode="auto">
          <a:xfrm>
            <a:off x="2852551" y="4376692"/>
            <a:ext cx="168386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8" name="Rectangle 7"/>
              <p:cNvSpPr/>
              <p:nvPr/>
            </p:nvSpPr>
            <p:spPr>
              <a:xfrm>
                <a:off x="3326650" y="3877636"/>
                <a:ext cx="768526" cy="452807"/>
              </a:xfrm>
              <a:prstGeom prst="rect">
                <a:avLst/>
              </a:prstGeom>
            </p:spPr>
            <p:txBody>
              <a:bodyPr wrap="none" lIns="113148" tIns="56574" rIns="113148" bIns="56574">
                <a:spAutoFit/>
              </a:bodyPr>
              <a:lstStyle/>
              <a:p>
                <a:pPr/>
                <a14:m>
                  <m:oMathPara xmlns:m="http://schemas.openxmlformats.org/officeDocument/2006/math">
                    <m:oMathParaPr>
                      <m:jc m:val="centerGroup"/>
                    </m:oMathParaPr>
                    <m:oMath xmlns:m="http://schemas.openxmlformats.org/officeDocument/2006/math">
                      <m:r>
                        <a:rPr lang="fr-CH" sz="2200" b="0" i="1" kern="0" dirty="0" smtClean="0">
                          <a:solidFill>
                            <a:srgbClr val="000000"/>
                          </a:solidFill>
                          <a:latin typeface="Cambria Math" panose="02040503050406030204" pitchFamily="18" charset="0"/>
                          <a:cs typeface="Calibri"/>
                        </a:rPr>
                        <m:t>𝑎𝑔𝑒</m:t>
                      </m:r>
                    </m:oMath>
                  </m:oMathPara>
                </a14:m>
                <a:endParaRPr lang="fr-FR" dirty="0">
                  <a:latin typeface="Calibri"/>
                  <a:cs typeface="Calibri"/>
                </a:endParaRPr>
              </a:p>
            </p:txBody>
          </p:sp>
        </mc:Choice>
        <mc:Fallback xmlns="">
          <p:sp>
            <p:nvSpPr>
              <p:cNvPr id="8" name="Rectangle 7"/>
              <p:cNvSpPr>
                <a:spLocks noRot="1" noChangeAspect="1" noMove="1" noResize="1" noEditPoints="1" noAdjustHandles="1" noChangeArrowheads="1" noChangeShapeType="1" noTextEdit="1"/>
              </p:cNvSpPr>
              <p:nvPr/>
            </p:nvSpPr>
            <p:spPr>
              <a:xfrm>
                <a:off x="3326650" y="3877636"/>
                <a:ext cx="768526" cy="452807"/>
              </a:xfrm>
              <a:prstGeom prst="rect">
                <a:avLst/>
              </a:prstGeom>
              <a:blipFill>
                <a:blip r:embed="rId3"/>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686565" y="4127164"/>
                <a:ext cx="603609" cy="452807"/>
              </a:xfrm>
              <a:prstGeom prst="rect">
                <a:avLst/>
              </a:prstGeom>
            </p:spPr>
            <p:txBody>
              <a:bodyPr wrap="none" lIns="113148" tIns="56574" rIns="113148" bIns="56574">
                <a:spAutoFit/>
              </a:bodyPr>
              <a:lstStyle/>
              <a:p>
                <a:pPr/>
                <a14:m>
                  <m:oMathPara xmlns:m="http://schemas.openxmlformats.org/officeDocument/2006/math">
                    <m:oMathParaPr>
                      <m:jc m:val="centerGroup"/>
                    </m:oMathParaPr>
                    <m:oMath xmlns:m="http://schemas.openxmlformats.org/officeDocument/2006/math">
                      <m:r>
                        <a:rPr lang="fr-CH" sz="2200" b="0" i="1" kern="0" dirty="0" smtClean="0">
                          <a:solidFill>
                            <a:srgbClr val="000000"/>
                          </a:solidFill>
                          <a:latin typeface="Cambria Math" panose="02040503050406030204" pitchFamily="18" charset="0"/>
                          <a:cs typeface="Calibri"/>
                        </a:rPr>
                        <m:t>40</m:t>
                      </m:r>
                    </m:oMath>
                  </m:oMathPara>
                </a14:m>
                <a:endParaRPr lang="fr-FR" dirty="0">
                  <a:latin typeface="Calibri"/>
                  <a:cs typeface="Calibri"/>
                </a:endParaRPr>
              </a:p>
            </p:txBody>
          </p:sp>
        </mc:Choice>
        <mc:Fallback xmlns="">
          <p:sp>
            <p:nvSpPr>
              <p:cNvPr id="9" name="Rectangle 8"/>
              <p:cNvSpPr>
                <a:spLocks noRot="1" noChangeAspect="1" noMove="1" noResize="1" noEditPoints="1" noAdjustHandles="1" noChangeArrowheads="1" noChangeShapeType="1" noTextEdit="1"/>
              </p:cNvSpPr>
              <p:nvPr/>
            </p:nvSpPr>
            <p:spPr>
              <a:xfrm>
                <a:off x="4686565" y="4127164"/>
                <a:ext cx="603609" cy="452807"/>
              </a:xfrm>
              <a:prstGeom prst="rect">
                <a:avLst/>
              </a:prstGeom>
              <a:blipFill>
                <a:blip r:embed="rId4"/>
                <a:stretch>
                  <a:fillRect/>
                </a:stretch>
              </a:blipFill>
            </p:spPr>
            <p:txBody>
              <a:bodyPr/>
              <a:lstStyle/>
              <a:p>
                <a:r>
                  <a:rPr lang="en-US">
                    <a:noFill/>
                  </a:rPr>
                  <a:t> </a:t>
                </a:r>
              </a:p>
            </p:txBody>
          </p:sp>
        </mc:Fallback>
      </mc:AlternateContent>
      <p:sp>
        <p:nvSpPr>
          <p:cNvPr id="10" name="AutoShape 9"/>
          <p:cNvSpPr>
            <a:spLocks noChangeArrowheads="1"/>
          </p:cNvSpPr>
          <p:nvPr/>
        </p:nvSpPr>
        <p:spPr bwMode="auto">
          <a:xfrm>
            <a:off x="5471892" y="412716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9681547" y="3711285"/>
            <a:ext cx="1510849" cy="1343336"/>
          </a:xfrm>
          <a:prstGeom prst="rect">
            <a:avLst/>
          </a:prstGeom>
        </p:spPr>
      </p:pic>
      <p:pic>
        <p:nvPicPr>
          <p:cNvPr id="12" name="Picture 11"/>
          <p:cNvPicPr>
            <a:picLocks noChangeAspect="1"/>
          </p:cNvPicPr>
          <p:nvPr/>
        </p:nvPicPr>
        <p:blipFill>
          <a:blip r:embed="rId6"/>
          <a:stretch>
            <a:fillRect/>
          </a:stretch>
        </p:blipFill>
        <p:spPr>
          <a:xfrm>
            <a:off x="7155754" y="3711285"/>
            <a:ext cx="1923807" cy="1267043"/>
          </a:xfrm>
          <a:prstGeom prst="rect">
            <a:avLst/>
          </a:prstGeom>
        </p:spPr>
      </p:pic>
      <p:sp>
        <p:nvSpPr>
          <p:cNvPr id="13" name="Rectangle 12"/>
          <p:cNvSpPr/>
          <p:nvPr/>
        </p:nvSpPr>
        <p:spPr bwMode="auto">
          <a:xfrm>
            <a:off x="1075141" y="5817898"/>
            <a:ext cx="1777410" cy="665407"/>
          </a:xfrm>
          <a:prstGeom prst="rect">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fr-FR" sz="3000" dirty="0">
                <a:solidFill>
                  <a:srgbClr val="FFFFFF"/>
                </a:solidFill>
                <a:latin typeface="Calibri"/>
                <a:cs typeface="Calibri"/>
              </a:rPr>
              <a:t>Bob</a:t>
            </a:r>
          </a:p>
        </p:txBody>
      </p:sp>
      <p:cxnSp>
        <p:nvCxnSpPr>
          <p:cNvPr id="14" name="Straight Connector 13"/>
          <p:cNvCxnSpPr>
            <a:stCxn id="6" idx="2"/>
            <a:endCxn id="13" idx="0"/>
          </p:cNvCxnSpPr>
          <p:nvPr/>
        </p:nvCxnSpPr>
        <p:spPr bwMode="auto">
          <a:xfrm>
            <a:off x="1963846" y="4709396"/>
            <a:ext cx="0" cy="1108502"/>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5" name="Picture 14"/>
          <p:cNvPicPr>
            <a:picLocks noChangeAspect="1"/>
          </p:cNvPicPr>
          <p:nvPr/>
        </p:nvPicPr>
        <p:blipFill>
          <a:blip r:embed="rId7"/>
          <a:stretch>
            <a:fillRect/>
          </a:stretch>
        </p:blipFill>
        <p:spPr>
          <a:xfrm>
            <a:off x="9868643" y="5291627"/>
            <a:ext cx="1216123" cy="108128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2031512" y="5052632"/>
                <a:ext cx="894201" cy="422030"/>
              </a:xfrm>
              <a:prstGeom prst="rect">
                <a:avLst/>
              </a:prstGeom>
            </p:spPr>
            <p:txBody>
              <a:bodyPr wrap="none" lIns="113148" tIns="56574" rIns="113148" bIns="56574">
                <a:spAutoFit/>
              </a:bodyPr>
              <a:lstStyle/>
              <a:p>
                <a:pPr/>
                <a14:m>
                  <m:oMathPara xmlns:m="http://schemas.openxmlformats.org/officeDocument/2006/math">
                    <m:oMathParaPr>
                      <m:jc m:val="centerGroup"/>
                    </m:oMathParaPr>
                    <m:oMath xmlns:m="http://schemas.openxmlformats.org/officeDocument/2006/math">
                      <m:r>
                        <a:rPr lang="fr-CH" sz="2000" b="0" i="1" kern="0" dirty="0" smtClean="0">
                          <a:solidFill>
                            <a:srgbClr val="000000"/>
                          </a:solidFill>
                          <a:latin typeface="Cambria Math" panose="02040503050406030204" pitchFamily="18" charset="0"/>
                          <a:cs typeface="Calibri"/>
                        </a:rPr>
                        <m:t>𝑙𝑜𝑣𝑒𝑠</m:t>
                      </m:r>
                    </m:oMath>
                  </m:oMathPara>
                </a14:m>
                <a:endParaRPr lang="fr-FR" sz="1400" dirty="0">
                  <a:latin typeface="Calibri"/>
                  <a:cs typeface="Calibri"/>
                </a:endParaRPr>
              </a:p>
            </p:txBody>
          </p:sp>
        </mc:Choice>
        <mc:Fallback xmlns="">
          <p:sp>
            <p:nvSpPr>
              <p:cNvPr id="16" name="Rectangle 15"/>
              <p:cNvSpPr>
                <a:spLocks noRot="1" noChangeAspect="1" noMove="1" noResize="1" noEditPoints="1" noAdjustHandles="1" noChangeArrowheads="1" noChangeShapeType="1" noTextEdit="1"/>
              </p:cNvSpPr>
              <p:nvPr/>
            </p:nvSpPr>
            <p:spPr>
              <a:xfrm>
                <a:off x="2031512" y="5052632"/>
                <a:ext cx="894201" cy="422030"/>
              </a:xfrm>
              <a:prstGeom prst="rect">
                <a:avLst/>
              </a:prstGeom>
              <a:blipFill>
                <a:blip r:embed="rId8"/>
                <a:stretch>
                  <a:fillRect/>
                </a:stretch>
              </a:blipFill>
            </p:spPr>
            <p:txBody>
              <a:bodyPr/>
              <a:lstStyle/>
              <a:p>
                <a:r>
                  <a:rPr lang="en-US">
                    <a:noFill/>
                  </a:rPr>
                  <a:t> </a:t>
                </a:r>
              </a:p>
            </p:txBody>
          </p:sp>
        </mc:Fallback>
      </mc:AlternateContent>
      <p:sp>
        <p:nvSpPr>
          <p:cNvPr id="17" name="Rectangle 16"/>
          <p:cNvSpPr/>
          <p:nvPr/>
        </p:nvSpPr>
        <p:spPr>
          <a:xfrm>
            <a:off x="1202483" y="6788794"/>
            <a:ext cx="165805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Model M</a:t>
            </a:r>
            <a:endParaRPr lang="fr-FR" sz="1300" dirty="0"/>
          </a:p>
        </p:txBody>
      </p:sp>
      <p:sp>
        <p:nvSpPr>
          <p:cNvPr id="18" name="Rectangle 17"/>
          <p:cNvSpPr/>
          <p:nvPr/>
        </p:nvSpPr>
        <p:spPr>
          <a:xfrm>
            <a:off x="8387995" y="6705618"/>
            <a:ext cx="2254702"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Real World R</a:t>
            </a:r>
            <a:endParaRPr lang="fr-FR" sz="1300" dirty="0"/>
          </a:p>
        </p:txBody>
      </p:sp>
    </p:spTree>
    <p:extLst>
      <p:ext uri="{BB962C8B-B14F-4D97-AF65-F5344CB8AC3E}">
        <p14:creationId xmlns:p14="http://schemas.microsoft.com/office/powerpoint/2010/main" val="75567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Interpretation</a:t>
            </a:r>
            <a:r>
              <a:rPr lang="fr-FR" dirty="0"/>
              <a:t> </a:t>
            </a:r>
            <a:r>
              <a:rPr lang="fr-FR" dirty="0" err="1"/>
              <a:t>is</a:t>
            </a:r>
            <a:r>
              <a:rPr lang="fr-FR" dirty="0"/>
              <a:t> hard!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7"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8" name="Picture 7"/>
          <p:cNvPicPr>
            <a:picLocks noChangeAspect="1"/>
          </p:cNvPicPr>
          <p:nvPr/>
        </p:nvPicPr>
        <p:blipFill>
          <a:blip r:embed="rId5"/>
          <a:stretch>
            <a:fillRect/>
          </a:stretch>
        </p:blipFill>
        <p:spPr>
          <a:xfrm>
            <a:off x="8933164" y="4626220"/>
            <a:ext cx="2292069" cy="1960127"/>
          </a:xfrm>
          <a:prstGeom prst="rect">
            <a:avLst/>
          </a:prstGeom>
        </p:spPr>
      </p:pic>
      <p:sp>
        <p:nvSpPr>
          <p:cNvPr id="9" name="Rectangle 8"/>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0"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6"/>
          <a:stretch>
            <a:fillRect/>
          </a:stretch>
        </p:blipFill>
        <p:spPr>
          <a:xfrm>
            <a:off x="8839616" y="467424"/>
            <a:ext cx="2352780" cy="2091919"/>
          </a:xfrm>
          <a:prstGeom prst="rect">
            <a:avLst/>
          </a:prstGeom>
        </p:spPr>
      </p:pic>
      <p:sp>
        <p:nvSpPr>
          <p:cNvPr id="12" name="Rectangle 11"/>
          <p:cNvSpPr/>
          <p:nvPr/>
        </p:nvSpPr>
        <p:spPr>
          <a:xfrm>
            <a:off x="8438670" y="2546823"/>
            <a:ext cx="3160399" cy="575918"/>
          </a:xfrm>
          <a:prstGeom prst="rect">
            <a:avLst/>
          </a:prstGeom>
        </p:spPr>
        <p:txBody>
          <a:bodyPr wrap="none" lIns="113148" tIns="56574" rIns="113148" bIns="56574">
            <a:spAutoFit/>
          </a:bodyPr>
          <a:lstStyle/>
          <a:p>
            <a:r>
              <a:rPr lang="en-US" sz="3000" kern="0">
                <a:solidFill>
                  <a:srgbClr val="000000"/>
                </a:solidFill>
                <a:latin typeface="Calibri"/>
                <a:cs typeface="Calibri"/>
              </a:rPr>
              <a:t>Human knowledge</a:t>
            </a:r>
            <a:endParaRPr lang="fr-FR" sz="1300" dirty="0"/>
          </a:p>
        </p:txBody>
      </p:sp>
      <p:sp>
        <p:nvSpPr>
          <p:cNvPr id="13"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4" name="Rectangle 13"/>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5" name="Rectangle 14"/>
          <p:cNvSpPr/>
          <p:nvPr/>
        </p:nvSpPr>
        <p:spPr>
          <a:xfrm>
            <a:off x="3446870" y="2962701"/>
            <a:ext cx="1619299" cy="652862"/>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Science</a:t>
            </a:r>
            <a:endParaRPr lang="fr-FR" sz="1300" dirty="0"/>
          </a:p>
        </p:txBody>
      </p:sp>
      <p:sp>
        <p:nvSpPr>
          <p:cNvPr id="16" name="Rectangle 15"/>
          <p:cNvSpPr/>
          <p:nvPr/>
        </p:nvSpPr>
        <p:spPr>
          <a:xfrm>
            <a:off x="6215451" y="5125276"/>
            <a:ext cx="1835172"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Business</a:t>
            </a:r>
          </a:p>
          <a:p>
            <a:r>
              <a:rPr lang="fr-FR" sz="3500" b="1" kern="0" dirty="0" err="1">
                <a:solidFill>
                  <a:srgbClr val="000000"/>
                </a:solidFill>
                <a:latin typeface="Calibri"/>
                <a:ea typeface="+mj-ea"/>
                <a:cs typeface="Calibri"/>
              </a:rPr>
              <a:t>Analysis</a:t>
            </a:r>
            <a:endParaRPr lang="fr-FR" sz="1300" dirty="0"/>
          </a:p>
        </p:txBody>
      </p:sp>
      <p:sp>
        <p:nvSpPr>
          <p:cNvPr id="17" name="Rectangle 16"/>
          <p:cNvSpPr/>
          <p:nvPr/>
        </p:nvSpPr>
        <p:spPr>
          <a:xfrm>
            <a:off x="5952296" y="1278389"/>
            <a:ext cx="2463505" cy="1191471"/>
          </a:xfrm>
          <a:prstGeom prst="rect">
            <a:avLst/>
          </a:prstGeom>
        </p:spPr>
        <p:txBody>
          <a:bodyPr wrap="none" lIns="113148" tIns="56574" rIns="113148" bIns="56574">
            <a:spAutoFit/>
          </a:bodyPr>
          <a:lstStyle/>
          <a:p>
            <a:r>
              <a:rPr lang="fr-FR" sz="3500" b="1" kern="0" dirty="0">
                <a:solidFill>
                  <a:srgbClr val="000000"/>
                </a:solidFill>
                <a:latin typeface="Calibri"/>
                <a:ea typeface="+mj-ea"/>
                <a:cs typeface="Calibri"/>
              </a:rPr>
              <a:t>Information</a:t>
            </a:r>
          </a:p>
          <a:p>
            <a:r>
              <a:rPr lang="fr-FR" sz="3500" b="1" kern="0" dirty="0" err="1">
                <a:solidFill>
                  <a:srgbClr val="000000"/>
                </a:solidFill>
                <a:latin typeface="Calibri"/>
                <a:ea typeface="+mj-ea"/>
                <a:cs typeface="Calibri"/>
              </a:rPr>
              <a:t>Retrieval</a:t>
            </a:r>
            <a:endParaRPr lang="fr-FR" sz="1300" dirty="0"/>
          </a:p>
        </p:txBody>
      </p:sp>
      <p:sp>
        <p:nvSpPr>
          <p:cNvPr id="18" name="Text Box 5">
            <a:extLst>
              <a:ext uri="{FF2B5EF4-FFF2-40B4-BE49-F238E27FC236}">
                <a16:creationId xmlns:a16="http://schemas.microsoft.com/office/drawing/2014/main" id="{D57624DE-BBEE-1844-96D3-EC40F6518C28}"/>
              </a:ext>
            </a:extLst>
          </p:cNvPr>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56429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Functions in models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can always be computed</a:t>
            </a:r>
          </a:p>
          <a:p>
            <a:pPr marL="720000" lvl="1" indent="-636457">
              <a:buFont typeface="+mj-lt"/>
              <a:buAutoNum type="arabicPeriod"/>
            </a:pPr>
            <a:r>
              <a:rPr lang="en-GB" dirty="0"/>
              <a:t>can always be represented as data</a:t>
            </a:r>
          </a:p>
          <a:p>
            <a:pPr marL="720000" lvl="1" indent="-636457">
              <a:buFont typeface="+mj-lt"/>
              <a:buAutoNum type="arabicPeriod"/>
            </a:pPr>
            <a:r>
              <a:rPr lang="en-GB" dirty="0"/>
              <a:t>can sometimes be both computed and enumerated</a:t>
            </a:r>
          </a:p>
        </p:txBody>
      </p:sp>
      <p:sp>
        <p:nvSpPr>
          <p:cNvPr id="2" name="Footer Placeholder 1">
            <a:extLst>
              <a:ext uri="{FF2B5EF4-FFF2-40B4-BE49-F238E27FC236}">
                <a16:creationId xmlns:a16="http://schemas.microsoft.com/office/drawing/2014/main" id="{621F01F3-5801-294F-8D60-53856901ED59}"/>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1E7ADBCB-CA92-7F45-AEEF-E7401F011B81}"/>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Interpretation relationships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are always computable</a:t>
            </a:r>
          </a:p>
          <a:p>
            <a:pPr marL="720000" lvl="1" indent="-636457">
              <a:buFont typeface="+mj-lt"/>
              <a:buAutoNum type="arabicPeriod"/>
            </a:pPr>
            <a:r>
              <a:rPr lang="en-GB" dirty="0"/>
              <a:t>are sometimes computable</a:t>
            </a:r>
          </a:p>
          <a:p>
            <a:pPr marL="720000" lvl="1" indent="-636457">
              <a:buFont typeface="+mj-lt"/>
              <a:buAutoNum type="arabicPeriod"/>
            </a:pPr>
            <a:r>
              <a:rPr lang="en-GB" dirty="0"/>
              <a:t>are uniquely defined</a:t>
            </a:r>
          </a:p>
          <a:p>
            <a:pPr marL="72000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8DE96107-D896-E640-A8B1-22E2E5173746}"/>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18AD5023-E3D8-5943-BC5D-79AD9C15449B}"/>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2. Data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1066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pPr marL="742950" indent="-742950">
              <a:buAutoNum type="arabicPeriod"/>
            </a:pPr>
            <a:r>
              <a:rPr lang="en-US" dirty="0"/>
              <a:t>What is an Information System?</a:t>
            </a:r>
          </a:p>
          <a:p>
            <a:pPr marL="742950" indent="-742950">
              <a:buAutoNum type="arabicPeriod"/>
            </a:pPr>
            <a:r>
              <a:rPr lang="en-US" dirty="0"/>
              <a:t>Data Management</a:t>
            </a:r>
          </a:p>
          <a:p>
            <a:pPr marL="742950" indent="-742950">
              <a:buAutoNum type="arabicPeriod"/>
            </a:pPr>
            <a:r>
              <a:rPr lang="en-US" dirty="0"/>
              <a:t>Information Management</a:t>
            </a:r>
          </a:p>
          <a:p>
            <a:pPr marL="742950" indent="-742950">
              <a:buAutoNum type="arabicPeriod"/>
            </a:pPr>
            <a:r>
              <a:rPr lang="en-US" dirty="0"/>
              <a:t>Distributed Information Management</a:t>
            </a:r>
          </a:p>
          <a:p>
            <a:pPr marL="742950" indent="-742950">
              <a:buAutoNum type="arabicPeriod"/>
            </a:pPr>
            <a:endParaRPr lang="en-US" dirty="0"/>
          </a:p>
          <a:p>
            <a:pPr marL="742950" indent="-7429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29961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Models</a:t>
            </a:r>
            <a:endParaRPr lang="fr-FR" dirty="0"/>
          </a:p>
        </p:txBody>
      </p:sp>
      <p:sp>
        <p:nvSpPr>
          <p:cNvPr id="3" name="Content Placeholder 2"/>
          <p:cNvSpPr>
            <a:spLocks noGrp="1"/>
          </p:cNvSpPr>
          <p:nvPr>
            <p:ph idx="1"/>
          </p:nvPr>
        </p:nvSpPr>
        <p:spPr/>
        <p:txBody>
          <a:bodyPr/>
          <a:lstStyle/>
          <a:p>
            <a:r>
              <a:rPr lang="en-US" i="1" dirty="0"/>
              <a:t>How is a model represented in a </a:t>
            </a:r>
            <a:br>
              <a:rPr lang="en-US" i="1" dirty="0"/>
            </a:br>
            <a:r>
              <a:rPr lang="en-US" i="1" dirty="0"/>
              <a:t>computer system? </a:t>
            </a:r>
            <a:endParaRPr lang="en-US" dirty="0"/>
          </a:p>
          <a:p>
            <a:endParaRPr lang="en-US" dirty="0"/>
          </a:p>
          <a:p>
            <a:r>
              <a:rPr lang="en-US" dirty="0"/>
              <a:t>A model M is represented using a </a:t>
            </a:r>
            <a:r>
              <a:rPr lang="en-US" b="1" dirty="0"/>
              <a:t>data model D</a:t>
            </a:r>
            <a:r>
              <a:rPr lang="en-US" dirty="0"/>
              <a:t>. </a:t>
            </a:r>
          </a:p>
          <a:p>
            <a:r>
              <a:rPr lang="en-US" dirty="0"/>
              <a:t>A data model D uses </a:t>
            </a:r>
            <a:r>
              <a:rPr lang="en-US" b="1" dirty="0"/>
              <a:t>data structures and operations </a:t>
            </a:r>
            <a:r>
              <a:rPr lang="en-US" dirty="0"/>
              <a:t>for the representation of the constants, data, functions and constraints of a model M within a computer system.</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004907" y="0"/>
            <a:ext cx="3835464" cy="3410212"/>
          </a:xfrm>
          <a:prstGeom prst="rect">
            <a:avLst/>
          </a:prstGeom>
        </p:spPr>
      </p:pic>
      <p:sp>
        <p:nvSpPr>
          <p:cNvPr id="6" name="Text Box 5"/>
          <p:cNvSpPr txBox="1">
            <a:spLocks noChangeArrowheads="1"/>
          </p:cNvSpPr>
          <p:nvPr/>
        </p:nvSpPr>
        <p:spPr bwMode="auto">
          <a:xfrm>
            <a:off x="9127483" y="914935"/>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8347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6C15-CE17-6245-A45E-6724F5E1E634}"/>
              </a:ext>
            </a:extLst>
          </p:cNvPr>
          <p:cNvSpPr>
            <a:spLocks noGrp="1"/>
          </p:cNvSpPr>
          <p:nvPr>
            <p:ph type="title"/>
          </p:nvPr>
        </p:nvSpPr>
        <p:spPr/>
        <p:txBody>
          <a:bodyPr/>
          <a:lstStyle/>
          <a:p>
            <a:r>
              <a:rPr lang="en-US" dirty="0"/>
              <a:t>Abstract Data Types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B82681-4877-BB48-9359-389105440278}"/>
                  </a:ext>
                </a:extLst>
              </p:cNvPr>
              <p:cNvSpPr>
                <a:spLocks noGrp="1"/>
              </p:cNvSpPr>
              <p:nvPr>
                <p:ph idx="1"/>
              </p:nvPr>
            </p:nvSpPr>
            <p:spPr/>
            <p:txBody>
              <a:bodyPr/>
              <a:lstStyle/>
              <a:p>
                <a:r>
                  <a:rPr lang="en-US" dirty="0"/>
                  <a:t>Are mathematical definitions of the properties of data structures</a:t>
                </a:r>
              </a:p>
              <a:p>
                <a:r>
                  <a:rPr lang="en-US" dirty="0"/>
                  <a:t>Example: </a:t>
                </a:r>
                <a:r>
                  <a:rPr lang="en-US"/>
                  <a:t>associative array </a:t>
                </a:r>
                <a:r>
                  <a:rPr lang="en-US">
                    <a:latin typeface="Courier" pitchFamily="2" charset="0"/>
                  </a:rPr>
                  <a:t>A</a:t>
                </a:r>
                <a:endParaRPr lang="en-US" dirty="0">
                  <a:latin typeface="Courier" pitchFamily="2" charset="0"/>
                </a:endParaRPr>
              </a:p>
              <a:p>
                <a:pPr marL="1485066" lvl="1" indent="-565739">
                  <a:buFont typeface="Arial"/>
                  <a:buChar char="•"/>
                </a:pPr>
                <a:r>
                  <a:rPr lang="fr-FR" dirty="0"/>
                  <a:t>Operations</a:t>
                </a:r>
                <a:r>
                  <a:rPr lang="fr-FR"/>
                  <a:t>: </a:t>
                </a:r>
                <a:br>
                  <a:rPr lang="fr-FR"/>
                </a:br>
                <a:r>
                  <a:rPr lang="fr-FR" sz="2400">
                    <a:latin typeface="Courier" pitchFamily="2" charset="0"/>
                  </a:rPr>
                  <a:t>A.add</a:t>
                </a:r>
                <a:r>
                  <a:rPr lang="fr-FR" sz="2400" dirty="0">
                    <a:latin typeface="Courier" pitchFamily="2" charset="0"/>
                  </a:rPr>
                  <a:t>(key, value</a:t>
                </a:r>
                <a:r>
                  <a:rPr lang="fr-FR" sz="2400">
                    <a:latin typeface="Courier" pitchFamily="2" charset="0"/>
                  </a:rPr>
                  <a:t>), A.search</a:t>
                </a:r>
                <a:r>
                  <a:rPr lang="fr-FR" sz="2400" dirty="0">
                    <a:latin typeface="Courier" pitchFamily="2" charset="0"/>
                  </a:rPr>
                  <a:t>(key</a:t>
                </a:r>
                <a:r>
                  <a:rPr lang="fr-FR" sz="2400">
                    <a:latin typeface="Courier" pitchFamily="2" charset="0"/>
                  </a:rPr>
                  <a:t>), A.delete</a:t>
                </a:r>
                <a:r>
                  <a:rPr lang="fr-FR" sz="2400" dirty="0">
                    <a:latin typeface="Courier" pitchFamily="2" charset="0"/>
                  </a:rPr>
                  <a:t>(key)</a:t>
                </a:r>
              </a:p>
              <a:p>
                <a:pPr marL="1485066" lvl="1" indent="-565739">
                  <a:buFont typeface="Arial"/>
                  <a:buChar char="•"/>
                </a:pPr>
                <a:r>
                  <a:rPr lang="fr-FR" dirty="0" err="1"/>
                  <a:t>Constraint</a:t>
                </a:r>
                <a:r>
                  <a:rPr lang="fr-FR" dirty="0"/>
                  <a:t>: </a:t>
                </a:r>
                <a:r>
                  <a:rPr lang="fr-FR" dirty="0" err="1"/>
                  <a:t>every</a:t>
                </a:r>
                <a:r>
                  <a:rPr lang="fr-FR" dirty="0"/>
                  <a:t> key </a:t>
                </a:r>
                <a:r>
                  <a:rPr lang="fr-FR" dirty="0" err="1"/>
                  <a:t>occurs</a:t>
                </a:r>
                <a:r>
                  <a:rPr lang="fr-FR" dirty="0"/>
                  <a:t> </a:t>
                </a:r>
                <a:r>
                  <a:rPr lang="fr-FR" dirty="0" err="1"/>
                  <a:t>only</a:t>
                </a:r>
                <a:r>
                  <a:rPr lang="fr-FR" dirty="0"/>
                  <a:t> once</a:t>
                </a:r>
              </a:p>
              <a:p>
                <a:pPr marL="1"/>
                <a:endParaRPr lang="fr-FR" dirty="0"/>
              </a:p>
              <a:p>
                <a:pPr marL="1"/>
                <a:r>
                  <a:rPr lang="fr-FR" dirty="0"/>
                  <a:t>Can </a:t>
                </a:r>
                <a:r>
                  <a:rPr lang="fr-FR" dirty="0" err="1"/>
                  <a:t>represent</a:t>
                </a:r>
                <a:r>
                  <a:rPr lang="fr-FR" dirty="0"/>
                  <a:t> a </a:t>
                </a:r>
                <a:r>
                  <a:rPr lang="fr-FR" err="1"/>
                  <a:t>function</a:t>
                </a:r>
                <a:r>
                  <a:rPr lang="fr-FR"/>
                  <a:t> </a:t>
                </a:r>
                <a14:m>
                  <m:oMath xmlns:m="http://schemas.openxmlformats.org/officeDocument/2006/math">
                    <m:r>
                      <a:rPr lang="fr-CH" b="0" i="1" smtClean="0">
                        <a:latin typeface="Cambria Math" panose="02040503050406030204" pitchFamily="18" charset="0"/>
                      </a:rPr>
                      <m:t>𝑓</m:t>
                    </m:r>
                    <m:r>
                      <a:rPr lang="fr-CH" b="0" i="1" smtClean="0">
                        <a:latin typeface="Cambria Math" panose="02040503050406030204" pitchFamily="18" charset="0"/>
                      </a:rPr>
                      <m:t>:</m:t>
                    </m:r>
                    <m:r>
                      <a:rPr lang="fr-CH" b="0" i="1" smtClean="0">
                        <a:latin typeface="Cambria Math" panose="02040503050406030204" pitchFamily="18" charset="0"/>
                      </a:rPr>
                      <m:t>𝐾</m:t>
                    </m:r>
                    <m:r>
                      <a:rPr lang="fr-CH" b="0" i="1" smtClean="0">
                        <a:latin typeface="Cambria Math" panose="02040503050406030204" pitchFamily="18" charset="0"/>
                        <a:ea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𝑉</m:t>
                    </m:r>
                  </m:oMath>
                </a14:m>
                <a:endParaRPr lang="fr-FR" dirty="0"/>
              </a:p>
              <a:p>
                <a:pPr marL="565740" indent="-565739">
                  <a:buFont typeface="Arial"/>
                  <a:buChar char="•"/>
                </a:pPr>
                <a:endParaRPr lang="fr-FR"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7B82681-4877-BB48-9359-389105440278}"/>
                  </a:ext>
                </a:extLst>
              </p:cNvPr>
              <p:cNvSpPr>
                <a:spLocks noGrp="1" noRot="1" noChangeAspect="1" noMove="1" noResize="1" noEditPoints="1" noAdjustHandles="1" noChangeArrowheads="1" noChangeShapeType="1" noTextEdit="1"/>
              </p:cNvSpPr>
              <p:nvPr>
                <p:ph idx="1"/>
              </p:nvPr>
            </p:nvSpPr>
            <p:spPr>
              <a:blipFill>
                <a:blip r:embed="rId3"/>
                <a:stretch>
                  <a:fillRect l="-1763" t="-152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7D05928-B59E-9247-81BE-B1DB13B301F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9632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03F6-CEE4-3646-8A01-094953CF73FF}"/>
              </a:ext>
            </a:extLst>
          </p:cNvPr>
          <p:cNvSpPr>
            <a:spLocks noGrp="1"/>
          </p:cNvSpPr>
          <p:nvPr>
            <p:ph type="title"/>
          </p:nvPr>
        </p:nvSpPr>
        <p:spPr/>
        <p:txBody>
          <a:bodyPr/>
          <a:lstStyle/>
          <a:p>
            <a:r>
              <a:rPr lang="en-US" dirty="0"/>
              <a:t>Data Structures</a:t>
            </a:r>
          </a:p>
        </p:txBody>
      </p:sp>
      <p:sp>
        <p:nvSpPr>
          <p:cNvPr id="3" name="Content Placeholder 2">
            <a:extLst>
              <a:ext uri="{FF2B5EF4-FFF2-40B4-BE49-F238E27FC236}">
                <a16:creationId xmlns:a16="http://schemas.microsoft.com/office/drawing/2014/main" id="{23D9855F-3C9B-DC48-9351-7BE1A6A9CF46}"/>
              </a:ext>
            </a:extLst>
          </p:cNvPr>
          <p:cNvSpPr>
            <a:spLocks noGrp="1"/>
          </p:cNvSpPr>
          <p:nvPr>
            <p:ph idx="1"/>
          </p:nvPr>
        </p:nvSpPr>
        <p:spPr/>
        <p:txBody>
          <a:bodyPr/>
          <a:lstStyle/>
          <a:p>
            <a:r>
              <a:rPr lang="fr-FR" dirty="0" err="1"/>
              <a:t>Implement</a:t>
            </a:r>
            <a:r>
              <a:rPr lang="fr-FR" dirty="0"/>
              <a:t> abstract data types</a:t>
            </a:r>
          </a:p>
          <a:p>
            <a:r>
              <a:rPr lang="fr-FR"/>
              <a:t>Examples </a:t>
            </a:r>
            <a:r>
              <a:rPr lang="fr-FR" dirty="0"/>
              <a:t>of </a:t>
            </a:r>
            <a:r>
              <a:rPr lang="fr-FR" dirty="0" err="1"/>
              <a:t>implementations</a:t>
            </a:r>
            <a:r>
              <a:rPr lang="fr-FR" dirty="0"/>
              <a:t> of associative </a:t>
            </a:r>
            <a:r>
              <a:rPr lang="fr-FR" dirty="0" err="1"/>
              <a:t>array</a:t>
            </a:r>
            <a:r>
              <a:rPr lang="fr-FR" dirty="0"/>
              <a:t>:</a:t>
            </a:r>
          </a:p>
          <a:p>
            <a:pPr marL="571500" indent="-571500">
              <a:buFont typeface="Arial" panose="020B0604020202020204" pitchFamily="34" charset="0"/>
              <a:buChar char="•"/>
            </a:pPr>
            <a:r>
              <a:rPr lang="fr-FR" dirty="0"/>
              <a:t>hash tables, </a:t>
            </a:r>
            <a:r>
              <a:rPr lang="fr-FR" dirty="0" err="1"/>
              <a:t>binary</a:t>
            </a:r>
            <a:r>
              <a:rPr lang="fr-FR" dirty="0"/>
              <a:t> </a:t>
            </a:r>
            <a:r>
              <a:rPr lang="fr-FR" dirty="0" err="1"/>
              <a:t>search</a:t>
            </a:r>
            <a:r>
              <a:rPr lang="fr-FR" dirty="0"/>
              <a:t> </a:t>
            </a:r>
            <a:r>
              <a:rPr lang="fr-FR" dirty="0" err="1"/>
              <a:t>trees</a:t>
            </a:r>
            <a:r>
              <a:rPr lang="fr-FR" dirty="0"/>
              <a:t>, tries</a:t>
            </a:r>
          </a:p>
          <a:p>
            <a:pPr marL="571500" indent="-571500">
              <a:buFont typeface="Arial" panose="020B0604020202020204" pitchFamily="34" charset="0"/>
              <a:buChar char="•"/>
            </a:pPr>
            <a:endParaRPr lang="fr-FR" dirty="0"/>
          </a:p>
          <a:p>
            <a:r>
              <a:rPr lang="fr-FR" dirty="0" err="1"/>
              <a:t>Different</a:t>
            </a:r>
            <a:r>
              <a:rPr lang="fr-FR" dirty="0"/>
              <a:t> </a:t>
            </a:r>
            <a:r>
              <a:rPr lang="fr-FR" dirty="0" err="1"/>
              <a:t>implementations</a:t>
            </a:r>
            <a:r>
              <a:rPr lang="fr-FR" dirty="0"/>
              <a:t> have </a:t>
            </a:r>
            <a:r>
              <a:rPr lang="fr-FR" dirty="0" err="1"/>
              <a:t>different</a:t>
            </a:r>
            <a:r>
              <a:rPr lang="fr-FR"/>
              <a:t> performance </a:t>
            </a:r>
            <a:r>
              <a:rPr lang="fr-FR" dirty="0" err="1"/>
              <a:t>characteristics</a:t>
            </a:r>
            <a:endParaRPr lang="en-US" dirty="0"/>
          </a:p>
        </p:txBody>
      </p:sp>
      <p:sp>
        <p:nvSpPr>
          <p:cNvPr id="4" name="Footer Placeholder 3">
            <a:extLst>
              <a:ext uri="{FF2B5EF4-FFF2-40B4-BE49-F238E27FC236}">
                <a16:creationId xmlns:a16="http://schemas.microsoft.com/office/drawing/2014/main" id="{7F563D83-1DB7-1047-BB1A-0D5B0AFEE3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92246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3A11-E49D-E44A-A208-AD9949200BE3}"/>
              </a:ext>
            </a:extLst>
          </p:cNvPr>
          <p:cNvSpPr>
            <a:spLocks noGrp="1"/>
          </p:cNvSpPr>
          <p:nvPr>
            <p:ph type="title"/>
          </p:nvPr>
        </p:nvSpPr>
        <p:spPr/>
        <p:txBody>
          <a:bodyPr/>
          <a:lstStyle/>
          <a:p>
            <a:r>
              <a:rPr lang="en-US" dirty="0"/>
              <a:t>Relationship </a:t>
            </a:r>
            <a:r>
              <a:rPr lang="en-US"/>
              <a:t>among Model and Data </a:t>
            </a:r>
            <a:r>
              <a:rPr lang="en-US" dirty="0"/>
              <a:t>M</a:t>
            </a:r>
            <a:r>
              <a:rPr lang="en-US"/>
              <a:t>odel</a:t>
            </a:r>
            <a:endParaRPr lang="en-US" dirty="0"/>
          </a:p>
        </p:txBody>
      </p:sp>
      <p:sp>
        <p:nvSpPr>
          <p:cNvPr id="3" name="Content Placeholder 2">
            <a:extLst>
              <a:ext uri="{FF2B5EF4-FFF2-40B4-BE49-F238E27FC236}">
                <a16:creationId xmlns:a16="http://schemas.microsoft.com/office/drawing/2014/main" id="{F7EA27F3-A090-9745-BDE3-EADB30A0D96C}"/>
              </a:ext>
            </a:extLst>
          </p:cNvPr>
          <p:cNvSpPr>
            <a:spLocks noGrp="1"/>
          </p:cNvSpPr>
          <p:nvPr>
            <p:ph idx="1"/>
          </p:nvPr>
        </p:nvSpPr>
        <p:spPr/>
        <p:txBody>
          <a:bodyPr/>
          <a:lstStyle/>
          <a:p>
            <a:r>
              <a:rPr lang="en-US" dirty="0"/>
              <a:t>The same function can be represented using different data structures</a:t>
            </a:r>
          </a:p>
          <a:p>
            <a:endParaRPr lang="en-US" dirty="0"/>
          </a:p>
        </p:txBody>
      </p:sp>
      <p:sp>
        <p:nvSpPr>
          <p:cNvPr id="4" name="Footer Placeholder 3">
            <a:extLst>
              <a:ext uri="{FF2B5EF4-FFF2-40B4-BE49-F238E27FC236}">
                <a16:creationId xmlns:a16="http://schemas.microsoft.com/office/drawing/2014/main" id="{EE3E7EB7-8AA7-6E43-A9A5-4BE8FE03B67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82EF8C-BC64-824E-8472-96184A981C01}"/>
                  </a:ext>
                </a:extLst>
              </p:cNvPr>
              <p:cNvSpPr txBox="1"/>
              <p:nvPr/>
            </p:nvSpPr>
            <p:spPr>
              <a:xfrm>
                <a:off x="3705826" y="3083425"/>
                <a:ext cx="3393621" cy="491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CH" sz="2400" b="0" i="1" smtClean="0">
                              <a:latin typeface="Cambria Math" panose="02040503050406030204" pitchFamily="18" charset="0"/>
                            </a:rPr>
                          </m:ctrlPr>
                        </m:sSubPr>
                        <m:e>
                          <m:r>
                            <a:rPr lang="fr-CH" sz="2400" b="0" i="1" smtClean="0">
                              <a:latin typeface="Cambria Math" panose="02040503050406030204" pitchFamily="18" charset="0"/>
                            </a:rPr>
                            <m:t>𝑓</m:t>
                          </m:r>
                        </m:e>
                        <m:sub>
                          <m:r>
                            <a:rPr lang="fr-CH" sz="2400" b="0" i="1" smtClean="0">
                              <a:latin typeface="Cambria Math" panose="02040503050406030204" pitchFamily="18" charset="0"/>
                            </a:rPr>
                            <m:t>𝑎𝑔𝑒</m:t>
                          </m:r>
                        </m:sub>
                      </m:sSub>
                      <m:r>
                        <a:rPr lang="fr-CH" sz="2400" b="0" i="1" smtClean="0">
                          <a:latin typeface="Cambria Math" panose="02040503050406030204" pitchFamily="18" charset="0"/>
                        </a:rPr>
                        <m:t>:</m:t>
                      </m:r>
                      <m:r>
                        <a:rPr lang="fr-CH" sz="2400" b="0" i="1" smtClean="0">
                          <a:latin typeface="Cambria Math" panose="02040503050406030204" pitchFamily="18" charset="0"/>
                        </a:rPr>
                        <m:t>𝑃𝑒𝑟𝑠𝑜𝑛</m:t>
                      </m:r>
                      <m:r>
                        <a:rPr lang="fr-CH" sz="2400" b="0" i="1" smtClean="0">
                          <a:latin typeface="Cambria Math" panose="02040503050406030204" pitchFamily="18" charset="0"/>
                          <a:ea typeface="Cambria Math" panose="02040503050406030204" pitchFamily="18" charset="0"/>
                        </a:rPr>
                        <m:t>→</m:t>
                      </m:r>
                      <m:r>
                        <a:rPr lang="fr-CH" sz="2400" b="0" i="1" smtClean="0">
                          <a:latin typeface="Cambria Math" panose="02040503050406030204" pitchFamily="18" charset="0"/>
                          <a:ea typeface="Cambria Math" panose="02040503050406030204" pitchFamily="18" charset="0"/>
                        </a:rPr>
                        <m:t>𝐼𝑛𝑡𝑒𝑔𝑒𝑟</m:t>
                      </m:r>
                    </m:oMath>
                  </m:oMathPara>
                </a14:m>
                <a:endParaRPr lang="en-US" sz="2400"/>
              </a:p>
            </p:txBody>
          </p:sp>
        </mc:Choice>
        <mc:Fallback xmlns="">
          <p:sp>
            <p:nvSpPr>
              <p:cNvPr id="5" name="TextBox 4">
                <a:extLst>
                  <a:ext uri="{FF2B5EF4-FFF2-40B4-BE49-F238E27FC236}">
                    <a16:creationId xmlns:a16="http://schemas.microsoft.com/office/drawing/2014/main" id="{7B82EF8C-BC64-824E-8472-96184A981C01}"/>
                  </a:ext>
                </a:extLst>
              </p:cNvPr>
              <p:cNvSpPr txBox="1">
                <a:spLocks noRot="1" noChangeAspect="1" noMove="1" noResize="1" noEditPoints="1" noAdjustHandles="1" noChangeArrowheads="1" noChangeShapeType="1" noTextEdit="1"/>
              </p:cNvSpPr>
              <p:nvPr/>
            </p:nvSpPr>
            <p:spPr>
              <a:xfrm>
                <a:off x="3705826" y="3083425"/>
                <a:ext cx="3393621" cy="491738"/>
              </a:xfrm>
              <a:prstGeom prst="rect">
                <a:avLst/>
              </a:prstGeom>
              <a:blipFill>
                <a:blip r:embed="rId3"/>
                <a:stretch>
                  <a:fillRect l="-1119" b="-7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CEB62F1-23A5-D040-B6F2-B7956D249A22}"/>
              </a:ext>
            </a:extLst>
          </p:cNvPr>
          <p:cNvSpPr txBox="1"/>
          <p:nvPr/>
        </p:nvSpPr>
        <p:spPr>
          <a:xfrm>
            <a:off x="1516826" y="4356229"/>
            <a:ext cx="3300647" cy="461665"/>
          </a:xfrm>
          <a:prstGeom prst="rect">
            <a:avLst/>
          </a:prstGeom>
          <a:noFill/>
        </p:spPr>
        <p:txBody>
          <a:bodyPr wrap="none" rtlCol="0">
            <a:spAutoFit/>
          </a:bodyPr>
          <a:lstStyle/>
          <a:p>
            <a:r>
              <a:rPr lang="en-US" sz="2400"/>
              <a:t>Associative Array </a:t>
            </a:r>
            <a:r>
              <a:rPr lang="en-US" sz="2400">
                <a:latin typeface="Courier" pitchFamily="2" charset="0"/>
              </a:rPr>
              <a:t>A_age</a:t>
            </a:r>
            <a:endParaRPr lang="en-US" sz="2400" baseline="-25000">
              <a:latin typeface="Courier" pitchFamily="2" charset="0"/>
            </a:endParaRPr>
          </a:p>
        </p:txBody>
      </p:sp>
      <p:sp>
        <p:nvSpPr>
          <p:cNvPr id="8" name="TextBox 7">
            <a:extLst>
              <a:ext uri="{FF2B5EF4-FFF2-40B4-BE49-F238E27FC236}">
                <a16:creationId xmlns:a16="http://schemas.microsoft.com/office/drawing/2014/main" id="{284626C2-ECCA-DA46-981F-D1DE589738E6}"/>
              </a:ext>
            </a:extLst>
          </p:cNvPr>
          <p:cNvSpPr txBox="1"/>
          <p:nvPr/>
        </p:nvSpPr>
        <p:spPr>
          <a:xfrm>
            <a:off x="6688418" y="4352170"/>
            <a:ext cx="2202591" cy="461665"/>
          </a:xfrm>
          <a:prstGeom prst="rect">
            <a:avLst/>
          </a:prstGeom>
          <a:noFill/>
        </p:spPr>
        <p:txBody>
          <a:bodyPr wrap="none" rtlCol="0">
            <a:spAutoFit/>
          </a:bodyPr>
          <a:lstStyle/>
          <a:p>
            <a:r>
              <a:rPr lang="en-US" sz="2400"/>
              <a:t>Relation </a:t>
            </a:r>
            <a:r>
              <a:rPr lang="en-US" sz="2400">
                <a:latin typeface="Courier" pitchFamily="2" charset="0"/>
              </a:rPr>
              <a:t>R_age</a:t>
            </a:r>
            <a:endParaRPr lang="en-US" sz="2400" baseline="-25000">
              <a:latin typeface="Courier" pitchFamily="2" charset="0"/>
            </a:endParaRPr>
          </a:p>
        </p:txBody>
      </p:sp>
      <p:sp>
        <p:nvSpPr>
          <p:cNvPr id="9" name="TextBox 8">
            <a:extLst>
              <a:ext uri="{FF2B5EF4-FFF2-40B4-BE49-F238E27FC236}">
                <a16:creationId xmlns:a16="http://schemas.microsoft.com/office/drawing/2014/main" id="{DB125705-0452-7342-B356-78BF92606A74}"/>
              </a:ext>
            </a:extLst>
          </p:cNvPr>
          <p:cNvSpPr txBox="1"/>
          <p:nvPr/>
        </p:nvSpPr>
        <p:spPr>
          <a:xfrm>
            <a:off x="217302" y="5742037"/>
            <a:ext cx="2949846" cy="461665"/>
          </a:xfrm>
          <a:prstGeom prst="rect">
            <a:avLst/>
          </a:prstGeom>
          <a:noFill/>
        </p:spPr>
        <p:txBody>
          <a:bodyPr wrap="none" rtlCol="0">
            <a:spAutoFit/>
          </a:bodyPr>
          <a:lstStyle/>
          <a:p>
            <a:r>
              <a:rPr lang="en-US" sz="2400">
                <a:latin typeface="Courier" pitchFamily="2" charset="0"/>
              </a:rPr>
              <a:t>Hashtable H_age</a:t>
            </a:r>
          </a:p>
        </p:txBody>
      </p:sp>
      <p:sp>
        <p:nvSpPr>
          <p:cNvPr id="10" name="TextBox 9">
            <a:extLst>
              <a:ext uri="{FF2B5EF4-FFF2-40B4-BE49-F238E27FC236}">
                <a16:creationId xmlns:a16="http://schemas.microsoft.com/office/drawing/2014/main" id="{DF981B4C-39FA-314C-AEE7-E790A42ACE28}"/>
              </a:ext>
            </a:extLst>
          </p:cNvPr>
          <p:cNvSpPr txBox="1"/>
          <p:nvPr/>
        </p:nvSpPr>
        <p:spPr>
          <a:xfrm>
            <a:off x="3707383" y="5722569"/>
            <a:ext cx="2028119" cy="461665"/>
          </a:xfrm>
          <a:prstGeom prst="rect">
            <a:avLst/>
          </a:prstGeom>
          <a:noFill/>
        </p:spPr>
        <p:txBody>
          <a:bodyPr wrap="none" rtlCol="0">
            <a:spAutoFit/>
          </a:bodyPr>
          <a:lstStyle/>
          <a:p>
            <a:r>
              <a:rPr lang="en-US" sz="2400">
                <a:latin typeface="Courier" pitchFamily="2" charset="0"/>
              </a:rPr>
              <a:t>List L_age</a:t>
            </a:r>
          </a:p>
        </p:txBody>
      </p:sp>
      <p:sp>
        <p:nvSpPr>
          <p:cNvPr id="11" name="TextBox 10">
            <a:extLst>
              <a:ext uri="{FF2B5EF4-FFF2-40B4-BE49-F238E27FC236}">
                <a16:creationId xmlns:a16="http://schemas.microsoft.com/office/drawing/2014/main" id="{BE13F8D9-52BB-D44D-93D7-9B0CFA49269E}"/>
              </a:ext>
            </a:extLst>
          </p:cNvPr>
          <p:cNvSpPr txBox="1"/>
          <p:nvPr/>
        </p:nvSpPr>
        <p:spPr>
          <a:xfrm>
            <a:off x="7575650" y="5722568"/>
            <a:ext cx="2212465" cy="461665"/>
          </a:xfrm>
          <a:prstGeom prst="rect">
            <a:avLst/>
          </a:prstGeom>
          <a:noFill/>
        </p:spPr>
        <p:txBody>
          <a:bodyPr wrap="none" rtlCol="0">
            <a:spAutoFit/>
          </a:bodyPr>
          <a:lstStyle/>
          <a:p>
            <a:r>
              <a:rPr lang="en-US" sz="2400">
                <a:latin typeface="Courier" pitchFamily="2" charset="0"/>
              </a:rPr>
              <a:t>Table T_age</a:t>
            </a:r>
          </a:p>
        </p:txBody>
      </p:sp>
      <p:pic>
        <p:nvPicPr>
          <p:cNvPr id="13" name="Picture 12">
            <a:extLst>
              <a:ext uri="{FF2B5EF4-FFF2-40B4-BE49-F238E27FC236}">
                <a16:creationId xmlns:a16="http://schemas.microsoft.com/office/drawing/2014/main" id="{31AAAC91-CAF6-7544-BB5D-93D2F82B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54" y="6241928"/>
            <a:ext cx="1975710" cy="923229"/>
          </a:xfrm>
          <a:prstGeom prst="rect">
            <a:avLst/>
          </a:prstGeom>
        </p:spPr>
      </p:pic>
      <p:cxnSp>
        <p:nvCxnSpPr>
          <p:cNvPr id="19" name="Straight Arrow Connector 18">
            <a:extLst>
              <a:ext uri="{FF2B5EF4-FFF2-40B4-BE49-F238E27FC236}">
                <a16:creationId xmlns:a16="http://schemas.microsoft.com/office/drawing/2014/main" id="{5EA249D2-08B2-304D-A63F-2376828A7671}"/>
              </a:ext>
            </a:extLst>
          </p:cNvPr>
          <p:cNvCxnSpPr>
            <a:stCxn id="5" idx="2"/>
            <a:endCxn id="7" idx="0"/>
          </p:cNvCxnSpPr>
          <p:nvPr/>
        </p:nvCxnSpPr>
        <p:spPr bwMode="auto">
          <a:xfrm flipH="1">
            <a:off x="3167150" y="3575163"/>
            <a:ext cx="2235487" cy="7810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9F7A3EFC-CEB7-FC43-B568-D5464C7223E4}"/>
              </a:ext>
            </a:extLst>
          </p:cNvPr>
          <p:cNvCxnSpPr>
            <a:cxnSpLocks/>
            <a:stCxn id="5" idx="2"/>
            <a:endCxn id="8" idx="0"/>
          </p:cNvCxnSpPr>
          <p:nvPr/>
        </p:nvCxnSpPr>
        <p:spPr bwMode="auto">
          <a:xfrm>
            <a:off x="5402637" y="3575163"/>
            <a:ext cx="2387077" cy="7770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34506AA2-14B5-3546-8652-86BCCE372341}"/>
              </a:ext>
            </a:extLst>
          </p:cNvPr>
          <p:cNvCxnSpPr>
            <a:cxnSpLocks/>
            <a:stCxn id="7" idx="2"/>
            <a:endCxn id="9" idx="0"/>
          </p:cNvCxnSpPr>
          <p:nvPr/>
        </p:nvCxnSpPr>
        <p:spPr bwMode="auto">
          <a:xfrm flipH="1">
            <a:off x="1692225" y="4817894"/>
            <a:ext cx="1474925" cy="9241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7" name="Picture 26">
            <a:extLst>
              <a:ext uri="{FF2B5EF4-FFF2-40B4-BE49-F238E27FC236}">
                <a16:creationId xmlns:a16="http://schemas.microsoft.com/office/drawing/2014/main" id="{E6AA6C88-8383-EE44-BC67-E78E4B4B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7147" y="6263453"/>
            <a:ext cx="3846219" cy="899519"/>
          </a:xfrm>
          <a:prstGeom prst="rect">
            <a:avLst/>
          </a:prstGeom>
        </p:spPr>
      </p:pic>
      <p:cxnSp>
        <p:nvCxnSpPr>
          <p:cNvPr id="28" name="Straight Arrow Connector 27">
            <a:extLst>
              <a:ext uri="{FF2B5EF4-FFF2-40B4-BE49-F238E27FC236}">
                <a16:creationId xmlns:a16="http://schemas.microsoft.com/office/drawing/2014/main" id="{1B275762-13D4-9747-8740-4A32F7CDA37A}"/>
              </a:ext>
            </a:extLst>
          </p:cNvPr>
          <p:cNvCxnSpPr>
            <a:cxnSpLocks/>
            <a:stCxn id="7" idx="2"/>
            <a:endCxn id="10" idx="0"/>
          </p:cNvCxnSpPr>
          <p:nvPr/>
        </p:nvCxnSpPr>
        <p:spPr bwMode="auto">
          <a:xfrm>
            <a:off x="3167150" y="4817894"/>
            <a:ext cx="1554293" cy="904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2" name="Picture 31">
            <a:extLst>
              <a:ext uri="{FF2B5EF4-FFF2-40B4-BE49-F238E27FC236}">
                <a16:creationId xmlns:a16="http://schemas.microsoft.com/office/drawing/2014/main" id="{4484282B-685E-9F46-9ACD-E5CF192739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247" y="6302301"/>
            <a:ext cx="2760888" cy="1312274"/>
          </a:xfrm>
          <a:prstGeom prst="rect">
            <a:avLst/>
          </a:prstGeom>
        </p:spPr>
      </p:pic>
      <p:cxnSp>
        <p:nvCxnSpPr>
          <p:cNvPr id="33" name="Straight Arrow Connector 32">
            <a:extLst>
              <a:ext uri="{FF2B5EF4-FFF2-40B4-BE49-F238E27FC236}">
                <a16:creationId xmlns:a16="http://schemas.microsoft.com/office/drawing/2014/main" id="{AA177485-C8E4-F14A-927C-7EE73DE9AD47}"/>
              </a:ext>
            </a:extLst>
          </p:cNvPr>
          <p:cNvCxnSpPr>
            <a:cxnSpLocks/>
            <a:stCxn id="8" idx="2"/>
            <a:endCxn id="11" idx="0"/>
          </p:cNvCxnSpPr>
          <p:nvPr/>
        </p:nvCxnSpPr>
        <p:spPr bwMode="auto">
          <a:xfrm>
            <a:off x="7789714" y="4813835"/>
            <a:ext cx="892169" cy="9087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83659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Some </a:t>
            </a:r>
            <a:r>
              <a:rPr lang="fr-FR" dirty="0" err="1"/>
              <a:t>Popular</a:t>
            </a:r>
            <a:r>
              <a:rPr lang="fr-FR" dirty="0"/>
              <a:t> Data Structures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val 5"/>
          <p:cNvSpPr/>
          <p:nvPr/>
        </p:nvSpPr>
        <p:spPr bwMode="auto">
          <a:xfrm>
            <a:off x="2571907" y="2130942"/>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7" name="Oval 6"/>
          <p:cNvSpPr/>
          <p:nvPr/>
        </p:nvSpPr>
        <p:spPr bwMode="auto">
          <a:xfrm>
            <a:off x="3881578" y="287952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8" name="Oval 7"/>
          <p:cNvSpPr/>
          <p:nvPr/>
        </p:nvSpPr>
        <p:spPr bwMode="auto">
          <a:xfrm>
            <a:off x="4536413" y="387763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9" name="Oval 8"/>
          <p:cNvSpPr/>
          <p:nvPr/>
        </p:nvSpPr>
        <p:spPr bwMode="auto">
          <a:xfrm>
            <a:off x="3133194" y="387763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10" name="Oval 9"/>
          <p:cNvSpPr/>
          <p:nvPr/>
        </p:nvSpPr>
        <p:spPr bwMode="auto">
          <a:xfrm>
            <a:off x="2384811" y="4875747"/>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11" name="Oval 10"/>
          <p:cNvSpPr/>
          <p:nvPr/>
        </p:nvSpPr>
        <p:spPr bwMode="auto">
          <a:xfrm>
            <a:off x="1636428" y="287952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12" name="Oval 11"/>
          <p:cNvSpPr/>
          <p:nvPr/>
        </p:nvSpPr>
        <p:spPr bwMode="auto">
          <a:xfrm>
            <a:off x="1636428" y="3877636"/>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cxnSp>
        <p:nvCxnSpPr>
          <p:cNvPr id="14" name="Straight Arrow Connector 13"/>
          <p:cNvCxnSpPr>
            <a:stCxn id="6" idx="4"/>
            <a:endCxn id="11" idx="0"/>
          </p:cNvCxnSpPr>
          <p:nvPr/>
        </p:nvCxnSpPr>
        <p:spPr bwMode="auto">
          <a:xfrm flipH="1">
            <a:off x="1823524" y="2463646"/>
            <a:ext cx="935479" cy="4158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a:stCxn id="6" idx="4"/>
            <a:endCxn id="7" idx="1"/>
          </p:cNvCxnSpPr>
          <p:nvPr/>
        </p:nvCxnSpPr>
        <p:spPr bwMode="auto">
          <a:xfrm>
            <a:off x="2759004" y="2463647"/>
            <a:ext cx="1177373" cy="46460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a:stCxn id="11" idx="4"/>
            <a:endCxn id="12" idx="0"/>
          </p:cNvCxnSpPr>
          <p:nvPr/>
        </p:nvCxnSpPr>
        <p:spPr bwMode="auto">
          <a:xfrm>
            <a:off x="1823524" y="3212229"/>
            <a:ext cx="0"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a:stCxn id="7" idx="4"/>
            <a:endCxn id="9" idx="0"/>
          </p:cNvCxnSpPr>
          <p:nvPr/>
        </p:nvCxnSpPr>
        <p:spPr bwMode="auto">
          <a:xfrm flipH="1">
            <a:off x="3320290" y="3212229"/>
            <a:ext cx="748383"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4"/>
            <a:endCxn id="8" idx="1"/>
          </p:cNvCxnSpPr>
          <p:nvPr/>
        </p:nvCxnSpPr>
        <p:spPr bwMode="auto">
          <a:xfrm>
            <a:off x="4068674" y="3212230"/>
            <a:ext cx="522538" cy="7141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a:stCxn id="8" idx="4"/>
            <a:endCxn id="10" idx="7"/>
          </p:cNvCxnSpPr>
          <p:nvPr/>
        </p:nvCxnSpPr>
        <p:spPr bwMode="auto">
          <a:xfrm flipH="1">
            <a:off x="2704205" y="4210341"/>
            <a:ext cx="2019305" cy="7141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12" idx="4"/>
            <a:endCxn id="10" idx="1"/>
          </p:cNvCxnSpPr>
          <p:nvPr/>
        </p:nvCxnSpPr>
        <p:spPr bwMode="auto">
          <a:xfrm>
            <a:off x="1823525" y="4210341"/>
            <a:ext cx="616086" cy="7141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3" name="TextBox 32"/>
          <p:cNvSpPr txBox="1"/>
          <p:nvPr/>
        </p:nvSpPr>
        <p:spPr>
          <a:xfrm>
            <a:off x="3165290" y="2297295"/>
            <a:ext cx="831511" cy="345085"/>
          </a:xfrm>
          <a:prstGeom prst="rect">
            <a:avLst/>
          </a:prstGeom>
          <a:noFill/>
        </p:spPr>
        <p:txBody>
          <a:bodyPr wrap="none" lIns="113148" tIns="56574" rIns="113148" bIns="56574" rtlCol="0">
            <a:spAutoFit/>
          </a:bodyPr>
          <a:lstStyle/>
          <a:p>
            <a:r>
              <a:rPr lang="fr-FR" dirty="0" err="1">
                <a:latin typeface="Calibri"/>
                <a:cs typeface="Calibri"/>
              </a:rPr>
              <a:t>student</a:t>
            </a:r>
            <a:endParaRPr lang="fr-FR" dirty="0">
              <a:latin typeface="Calibri"/>
              <a:cs typeface="Calibri"/>
            </a:endParaRPr>
          </a:p>
        </p:txBody>
      </p:sp>
      <p:sp>
        <p:nvSpPr>
          <p:cNvPr id="34" name="TextBox 33"/>
          <p:cNvSpPr txBox="1"/>
          <p:nvPr/>
        </p:nvSpPr>
        <p:spPr>
          <a:xfrm>
            <a:off x="1481428" y="2310039"/>
            <a:ext cx="831511" cy="345085"/>
          </a:xfrm>
          <a:prstGeom prst="rect">
            <a:avLst/>
          </a:prstGeom>
          <a:noFill/>
        </p:spPr>
        <p:txBody>
          <a:bodyPr wrap="none" lIns="113148" tIns="56574" rIns="113148" bIns="56574" rtlCol="0">
            <a:spAutoFit/>
          </a:bodyPr>
          <a:lstStyle/>
          <a:p>
            <a:r>
              <a:rPr lang="fr-FR" dirty="0" err="1">
                <a:latin typeface="Calibri"/>
                <a:cs typeface="Calibri"/>
              </a:rPr>
              <a:t>student</a:t>
            </a:r>
            <a:endParaRPr lang="fr-FR" dirty="0">
              <a:latin typeface="Calibri"/>
              <a:cs typeface="Calibri"/>
            </a:endParaRPr>
          </a:p>
        </p:txBody>
      </p:sp>
      <p:sp>
        <p:nvSpPr>
          <p:cNvPr id="35" name="TextBox 34"/>
          <p:cNvSpPr txBox="1"/>
          <p:nvPr/>
        </p:nvSpPr>
        <p:spPr>
          <a:xfrm>
            <a:off x="2964859" y="3212230"/>
            <a:ext cx="671085" cy="345085"/>
          </a:xfrm>
          <a:prstGeom prst="rect">
            <a:avLst/>
          </a:prstGeom>
          <a:noFill/>
        </p:spPr>
        <p:txBody>
          <a:bodyPr wrap="none" lIns="113148" tIns="56574" rIns="113148" bIns="56574" rtlCol="0">
            <a:spAutoFit/>
          </a:bodyPr>
          <a:lstStyle/>
          <a:p>
            <a:r>
              <a:rPr lang="fr-FR" dirty="0" err="1">
                <a:latin typeface="Calibri"/>
                <a:cs typeface="Calibri"/>
              </a:rPr>
              <a:t>name</a:t>
            </a:r>
            <a:endParaRPr lang="fr-FR" dirty="0">
              <a:latin typeface="Calibri"/>
              <a:cs typeface="Calibri"/>
            </a:endParaRPr>
          </a:p>
        </p:txBody>
      </p:sp>
      <p:sp>
        <p:nvSpPr>
          <p:cNvPr id="36" name="TextBox 35"/>
          <p:cNvSpPr txBox="1"/>
          <p:nvPr/>
        </p:nvSpPr>
        <p:spPr>
          <a:xfrm>
            <a:off x="3019396" y="4223085"/>
            <a:ext cx="593408" cy="345085"/>
          </a:xfrm>
          <a:prstGeom prst="rect">
            <a:avLst/>
          </a:prstGeom>
          <a:noFill/>
        </p:spPr>
        <p:txBody>
          <a:bodyPr wrap="none" lIns="113148" tIns="56574" rIns="113148" bIns="56574" rtlCol="0">
            <a:spAutoFit/>
          </a:bodyPr>
          <a:lstStyle/>
          <a:p>
            <a:r>
              <a:rPr lang="fr-FR" dirty="0">
                <a:latin typeface="Calibri"/>
                <a:cs typeface="Calibri"/>
              </a:rPr>
              <a:t>John</a:t>
            </a:r>
          </a:p>
        </p:txBody>
      </p:sp>
      <p:sp>
        <p:nvSpPr>
          <p:cNvPr id="37" name="TextBox 36"/>
          <p:cNvSpPr txBox="1"/>
          <p:nvPr/>
        </p:nvSpPr>
        <p:spPr>
          <a:xfrm>
            <a:off x="4303702" y="3212230"/>
            <a:ext cx="831235" cy="345085"/>
          </a:xfrm>
          <a:prstGeom prst="rect">
            <a:avLst/>
          </a:prstGeom>
          <a:noFill/>
        </p:spPr>
        <p:txBody>
          <a:bodyPr wrap="none" lIns="113148" tIns="56574" rIns="113148" bIns="56574" rtlCol="0">
            <a:spAutoFit/>
          </a:bodyPr>
          <a:lstStyle/>
          <a:p>
            <a:r>
              <a:rPr lang="fr-FR" dirty="0">
                <a:latin typeface="Calibri"/>
                <a:cs typeface="Calibri"/>
              </a:rPr>
              <a:t>courses</a:t>
            </a:r>
          </a:p>
        </p:txBody>
      </p:sp>
      <p:sp>
        <p:nvSpPr>
          <p:cNvPr id="38" name="TextBox 37"/>
          <p:cNvSpPr txBox="1"/>
          <p:nvPr/>
        </p:nvSpPr>
        <p:spPr>
          <a:xfrm>
            <a:off x="1877868" y="3295406"/>
            <a:ext cx="831235" cy="345085"/>
          </a:xfrm>
          <a:prstGeom prst="rect">
            <a:avLst/>
          </a:prstGeom>
          <a:noFill/>
        </p:spPr>
        <p:txBody>
          <a:bodyPr wrap="none" lIns="113148" tIns="56574" rIns="113148" bIns="56574" rtlCol="0">
            <a:spAutoFit/>
          </a:bodyPr>
          <a:lstStyle/>
          <a:p>
            <a:r>
              <a:rPr lang="fr-FR" dirty="0">
                <a:latin typeface="Calibri"/>
                <a:cs typeface="Calibri"/>
              </a:rPr>
              <a:t>courses</a:t>
            </a:r>
          </a:p>
        </p:txBody>
      </p:sp>
      <p:sp>
        <p:nvSpPr>
          <p:cNvPr id="39" name="TextBox 38"/>
          <p:cNvSpPr txBox="1"/>
          <p:nvPr/>
        </p:nvSpPr>
        <p:spPr>
          <a:xfrm>
            <a:off x="1169924" y="4459869"/>
            <a:ext cx="750358" cy="345085"/>
          </a:xfrm>
          <a:prstGeom prst="rect">
            <a:avLst/>
          </a:prstGeom>
          <a:noFill/>
        </p:spPr>
        <p:txBody>
          <a:bodyPr wrap="none" lIns="113148" tIns="56574" rIns="113148" bIns="56574" rtlCol="0">
            <a:spAutoFit/>
          </a:bodyPr>
          <a:lstStyle/>
          <a:p>
            <a:r>
              <a:rPr lang="fr-FR" dirty="0">
                <a:latin typeface="Calibri"/>
                <a:cs typeface="Calibri"/>
              </a:rPr>
              <a:t>course</a:t>
            </a:r>
          </a:p>
        </p:txBody>
      </p:sp>
      <p:sp>
        <p:nvSpPr>
          <p:cNvPr id="40" name="Oval 39"/>
          <p:cNvSpPr/>
          <p:nvPr/>
        </p:nvSpPr>
        <p:spPr bwMode="auto">
          <a:xfrm>
            <a:off x="4068673" y="4875747"/>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cxnSp>
        <p:nvCxnSpPr>
          <p:cNvPr id="41" name="Straight Arrow Connector 40"/>
          <p:cNvCxnSpPr>
            <a:stCxn id="8" idx="4"/>
            <a:endCxn id="40" idx="0"/>
          </p:cNvCxnSpPr>
          <p:nvPr/>
        </p:nvCxnSpPr>
        <p:spPr bwMode="auto">
          <a:xfrm flipH="1">
            <a:off x="4255770" y="4210340"/>
            <a:ext cx="467739"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4" name="Oval 43"/>
          <p:cNvSpPr/>
          <p:nvPr/>
        </p:nvSpPr>
        <p:spPr bwMode="auto">
          <a:xfrm>
            <a:off x="794497" y="3794461"/>
            <a:ext cx="374192" cy="332704"/>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cxnSp>
        <p:nvCxnSpPr>
          <p:cNvPr id="45" name="Straight Arrow Connector 44"/>
          <p:cNvCxnSpPr>
            <a:endCxn id="44" idx="0"/>
          </p:cNvCxnSpPr>
          <p:nvPr/>
        </p:nvCxnSpPr>
        <p:spPr bwMode="auto">
          <a:xfrm flipH="1">
            <a:off x="981593" y="3129054"/>
            <a:ext cx="748383" cy="6654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a:off x="626162" y="3129054"/>
            <a:ext cx="671085" cy="345085"/>
          </a:xfrm>
          <a:prstGeom prst="rect">
            <a:avLst/>
          </a:prstGeom>
          <a:noFill/>
        </p:spPr>
        <p:txBody>
          <a:bodyPr wrap="none" lIns="113148" tIns="56574" rIns="113148" bIns="56574" rtlCol="0">
            <a:spAutoFit/>
          </a:bodyPr>
          <a:lstStyle/>
          <a:p>
            <a:r>
              <a:rPr lang="fr-FR" dirty="0" err="1">
                <a:latin typeface="Calibri"/>
                <a:cs typeface="Calibri"/>
              </a:rPr>
              <a:t>name</a:t>
            </a:r>
            <a:endParaRPr lang="fr-FR" dirty="0">
              <a:latin typeface="Calibri"/>
              <a:cs typeface="Calibri"/>
            </a:endParaRPr>
          </a:p>
        </p:txBody>
      </p:sp>
      <p:sp>
        <p:nvSpPr>
          <p:cNvPr id="47" name="TextBox 46"/>
          <p:cNvSpPr txBox="1"/>
          <p:nvPr/>
        </p:nvSpPr>
        <p:spPr>
          <a:xfrm>
            <a:off x="673997" y="4139909"/>
            <a:ext cx="606815" cy="345085"/>
          </a:xfrm>
          <a:prstGeom prst="rect">
            <a:avLst/>
          </a:prstGeom>
          <a:noFill/>
        </p:spPr>
        <p:txBody>
          <a:bodyPr wrap="none" lIns="113148" tIns="56574" rIns="113148" bIns="56574" rtlCol="0">
            <a:spAutoFit/>
          </a:bodyPr>
          <a:lstStyle/>
          <a:p>
            <a:r>
              <a:rPr lang="fr-FR" dirty="0">
                <a:latin typeface="Calibri"/>
                <a:cs typeface="Calibri"/>
              </a:rPr>
              <a:t>Alice</a:t>
            </a:r>
          </a:p>
        </p:txBody>
      </p:sp>
      <p:sp>
        <p:nvSpPr>
          <p:cNvPr id="48" name="TextBox 47"/>
          <p:cNvSpPr txBox="1"/>
          <p:nvPr/>
        </p:nvSpPr>
        <p:spPr>
          <a:xfrm>
            <a:off x="2335358" y="5291628"/>
            <a:ext cx="484986" cy="345085"/>
          </a:xfrm>
          <a:prstGeom prst="rect">
            <a:avLst/>
          </a:prstGeom>
          <a:noFill/>
        </p:spPr>
        <p:txBody>
          <a:bodyPr wrap="none" lIns="113148" tIns="56574" rIns="113148" bIns="56574" rtlCol="0">
            <a:spAutoFit/>
          </a:bodyPr>
          <a:lstStyle/>
          <a:p>
            <a:r>
              <a:rPr lang="fr-FR" dirty="0">
                <a:latin typeface="Calibri"/>
                <a:cs typeface="Calibri"/>
              </a:rPr>
              <a:t>DIS</a:t>
            </a:r>
          </a:p>
        </p:txBody>
      </p:sp>
      <p:sp>
        <p:nvSpPr>
          <p:cNvPr id="49" name="TextBox 48"/>
          <p:cNvSpPr txBox="1"/>
          <p:nvPr/>
        </p:nvSpPr>
        <p:spPr>
          <a:xfrm>
            <a:off x="3864883" y="5291628"/>
            <a:ext cx="793658" cy="345085"/>
          </a:xfrm>
          <a:prstGeom prst="rect">
            <a:avLst/>
          </a:prstGeom>
          <a:noFill/>
        </p:spPr>
        <p:txBody>
          <a:bodyPr wrap="none" lIns="113148" tIns="56574" rIns="113148" bIns="56574" rtlCol="0">
            <a:spAutoFit/>
          </a:bodyPr>
          <a:lstStyle/>
          <a:p>
            <a:r>
              <a:rPr lang="fr-FR" dirty="0" err="1">
                <a:latin typeface="Calibri"/>
                <a:cs typeface="Calibri"/>
              </a:rPr>
              <a:t>physics</a:t>
            </a:r>
            <a:endParaRPr lang="fr-FR" dirty="0">
              <a:latin typeface="Calibri"/>
              <a:cs typeface="Calibri"/>
            </a:endParaRPr>
          </a:p>
        </p:txBody>
      </p:sp>
      <p:sp>
        <p:nvSpPr>
          <p:cNvPr id="50" name="TextBox 49"/>
          <p:cNvSpPr txBox="1"/>
          <p:nvPr/>
        </p:nvSpPr>
        <p:spPr>
          <a:xfrm>
            <a:off x="1003590" y="6123386"/>
            <a:ext cx="3159778" cy="652862"/>
          </a:xfrm>
          <a:prstGeom prst="rect">
            <a:avLst/>
          </a:prstGeom>
          <a:noFill/>
        </p:spPr>
        <p:txBody>
          <a:bodyPr wrap="none" lIns="113148" tIns="56574" rIns="113148" bIns="56574" rtlCol="0">
            <a:spAutoFit/>
          </a:bodyPr>
          <a:lstStyle/>
          <a:p>
            <a:r>
              <a:rPr lang="fr-FR" sz="3500" dirty="0" err="1">
                <a:latin typeface="Calibri"/>
                <a:cs typeface="Calibri"/>
              </a:rPr>
              <a:t>Labelled</a:t>
            </a:r>
            <a:r>
              <a:rPr lang="fr-FR" sz="3500" dirty="0">
                <a:latin typeface="Calibri"/>
                <a:cs typeface="Calibri"/>
              </a:rPr>
              <a:t> Graphs</a:t>
            </a:r>
          </a:p>
        </p:txBody>
      </p:sp>
      <p:graphicFrame>
        <p:nvGraphicFramePr>
          <p:cNvPr id="51" name="Table 50"/>
          <p:cNvGraphicFramePr>
            <a:graphicFrameLocks noGrp="1"/>
          </p:cNvGraphicFramePr>
          <p:nvPr>
            <p:extLst>
              <p:ext uri="{D42A27DB-BD31-4B8C-83A1-F6EECF244321}">
                <p14:modId xmlns:p14="http://schemas.microsoft.com/office/powerpoint/2010/main" val="617212219"/>
              </p:ext>
            </p:extLst>
          </p:nvPr>
        </p:nvGraphicFramePr>
        <p:xfrm>
          <a:off x="6220276" y="2879526"/>
          <a:ext cx="5269425" cy="1713420"/>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428355">
                <a:tc>
                  <a:txBody>
                    <a:bodyPr/>
                    <a:lstStyle/>
                    <a:p>
                      <a:r>
                        <a:rPr lang="fr-FR" sz="2100" dirty="0">
                          <a:latin typeface="Calibri"/>
                          <a:cs typeface="Calibri"/>
                        </a:rPr>
                        <a:t>STUDENTID</a:t>
                      </a:r>
                    </a:p>
                  </a:txBody>
                  <a:tcPr marL="118793" marR="118793" marT="52811" marB="52811"/>
                </a:tc>
                <a:tc>
                  <a:txBody>
                    <a:bodyPr/>
                    <a:lstStyle/>
                    <a:p>
                      <a:r>
                        <a:rPr lang="fr-FR" sz="2100" dirty="0">
                          <a:latin typeface="Calibri"/>
                          <a:cs typeface="Calibri"/>
                        </a:rPr>
                        <a:t>NAME</a:t>
                      </a:r>
                    </a:p>
                  </a:txBody>
                  <a:tcPr marL="118793" marR="118793" marT="52811" marB="52811"/>
                </a:tc>
                <a:tc>
                  <a:txBody>
                    <a:bodyPr/>
                    <a:lstStyle/>
                    <a:p>
                      <a:r>
                        <a:rPr lang="fr-FR" sz="2100" dirty="0">
                          <a:latin typeface="Calibri"/>
                          <a:cs typeface="Calibri"/>
                        </a:rPr>
                        <a:t>COURSE</a:t>
                      </a:r>
                    </a:p>
                  </a:txBody>
                  <a:tcPr marL="118793" marR="118793" marT="52811" marB="52811"/>
                </a:tc>
                <a:extLst>
                  <a:ext uri="{0D108BD9-81ED-4DB2-BD59-A6C34878D82A}">
                    <a16:rowId xmlns:a16="http://schemas.microsoft.com/office/drawing/2014/main" val="10000"/>
                  </a:ext>
                </a:extLst>
              </a:tr>
              <a:tr h="428355">
                <a:tc>
                  <a:txBody>
                    <a:bodyPr/>
                    <a:lstStyle/>
                    <a:p>
                      <a:r>
                        <a:rPr lang="fr-FR" sz="2100" dirty="0">
                          <a:latin typeface="Calibri"/>
                          <a:cs typeface="Calibri"/>
                        </a:rPr>
                        <a:t>1234</a:t>
                      </a:r>
                    </a:p>
                  </a:txBody>
                  <a:tcPr marL="118793" marR="118793" marT="52811" marB="52811"/>
                </a:tc>
                <a:tc>
                  <a:txBody>
                    <a:bodyPr/>
                    <a:lstStyle/>
                    <a:p>
                      <a:r>
                        <a:rPr lang="fr-FR" sz="2100" dirty="0">
                          <a:latin typeface="Calibri"/>
                          <a:cs typeface="Calibri"/>
                        </a:rPr>
                        <a:t>John</a:t>
                      </a:r>
                    </a:p>
                  </a:txBody>
                  <a:tcPr marL="118793" marR="118793" marT="52811" marB="52811"/>
                </a:tc>
                <a:tc>
                  <a:txBody>
                    <a:bodyPr/>
                    <a:lstStyle/>
                    <a:p>
                      <a:r>
                        <a:rPr lang="fr-FR" sz="2100" dirty="0">
                          <a:latin typeface="Calibri"/>
                          <a:cs typeface="Calibri"/>
                        </a:rPr>
                        <a:t>DIS</a:t>
                      </a:r>
                    </a:p>
                  </a:txBody>
                  <a:tcPr marL="118793" marR="118793" marT="52811" marB="52811"/>
                </a:tc>
                <a:extLst>
                  <a:ext uri="{0D108BD9-81ED-4DB2-BD59-A6C34878D82A}">
                    <a16:rowId xmlns:a16="http://schemas.microsoft.com/office/drawing/2014/main" val="10001"/>
                  </a:ext>
                </a:extLst>
              </a:tr>
              <a:tr h="428355">
                <a:tc>
                  <a:txBody>
                    <a:bodyPr/>
                    <a:lstStyle/>
                    <a:p>
                      <a:r>
                        <a:rPr lang="fr-FR" sz="2100" dirty="0">
                          <a:latin typeface="Calibri"/>
                          <a:cs typeface="Calibri"/>
                        </a:rPr>
                        <a:t>3456</a:t>
                      </a:r>
                    </a:p>
                  </a:txBody>
                  <a:tcPr marL="118793" marR="118793" marT="52811" marB="52811"/>
                </a:tc>
                <a:tc>
                  <a:txBody>
                    <a:bodyPr/>
                    <a:lstStyle/>
                    <a:p>
                      <a:r>
                        <a:rPr lang="fr-FR" sz="2100" dirty="0">
                          <a:latin typeface="Calibri"/>
                          <a:cs typeface="Calibri"/>
                        </a:rPr>
                        <a:t>Bob</a:t>
                      </a:r>
                    </a:p>
                  </a:txBody>
                  <a:tcPr marL="118793" marR="118793" marT="52811" marB="52811"/>
                </a:tc>
                <a:tc>
                  <a:txBody>
                    <a:bodyPr/>
                    <a:lstStyle/>
                    <a:p>
                      <a:r>
                        <a:rPr lang="fr-FR" sz="2100" dirty="0" err="1">
                          <a:latin typeface="Calibri"/>
                          <a:cs typeface="Calibri"/>
                        </a:rPr>
                        <a:t>physics</a:t>
                      </a:r>
                      <a:endParaRPr lang="fr-FR" sz="2100" dirty="0">
                        <a:latin typeface="Calibri"/>
                        <a:cs typeface="Calibri"/>
                      </a:endParaRPr>
                    </a:p>
                  </a:txBody>
                  <a:tcPr marL="118793" marR="118793" marT="52811" marB="52811"/>
                </a:tc>
                <a:extLst>
                  <a:ext uri="{0D108BD9-81ED-4DB2-BD59-A6C34878D82A}">
                    <a16:rowId xmlns:a16="http://schemas.microsoft.com/office/drawing/2014/main" val="10002"/>
                  </a:ext>
                </a:extLst>
              </a:tr>
              <a:tr h="428355">
                <a:tc>
                  <a:txBody>
                    <a:bodyPr/>
                    <a:lstStyle/>
                    <a:p>
                      <a:r>
                        <a:rPr lang="fr-FR" sz="2100" dirty="0">
                          <a:latin typeface="Calibri"/>
                          <a:cs typeface="Calibri"/>
                        </a:rPr>
                        <a:t>2345</a:t>
                      </a:r>
                    </a:p>
                  </a:txBody>
                  <a:tcPr marL="118793" marR="118793" marT="52811" marB="52811"/>
                </a:tc>
                <a:tc>
                  <a:txBody>
                    <a:bodyPr/>
                    <a:lstStyle/>
                    <a:p>
                      <a:r>
                        <a:rPr lang="fr-FR" sz="2100" dirty="0">
                          <a:latin typeface="Calibri"/>
                          <a:cs typeface="Calibri"/>
                        </a:rPr>
                        <a:t>Alice</a:t>
                      </a:r>
                    </a:p>
                  </a:txBody>
                  <a:tcPr marL="118793" marR="118793" marT="52811" marB="52811"/>
                </a:tc>
                <a:tc>
                  <a:txBody>
                    <a:bodyPr/>
                    <a:lstStyle/>
                    <a:p>
                      <a:r>
                        <a:rPr lang="fr-FR" sz="21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52" name="TextBox 51"/>
          <p:cNvSpPr txBox="1"/>
          <p:nvPr/>
        </p:nvSpPr>
        <p:spPr>
          <a:xfrm>
            <a:off x="6948363" y="6123386"/>
            <a:ext cx="3326998" cy="652862"/>
          </a:xfrm>
          <a:prstGeom prst="rect">
            <a:avLst/>
          </a:prstGeom>
          <a:noFill/>
        </p:spPr>
        <p:txBody>
          <a:bodyPr wrap="none" lIns="113148" tIns="56574" rIns="113148" bIns="56574" rtlCol="0">
            <a:spAutoFit/>
          </a:bodyPr>
          <a:lstStyle/>
          <a:p>
            <a:r>
              <a:rPr lang="fr-FR" sz="3500" dirty="0" err="1">
                <a:latin typeface="Calibri"/>
                <a:cs typeface="Calibri"/>
              </a:rPr>
              <a:t>Relational</a:t>
            </a:r>
            <a:r>
              <a:rPr lang="fr-FR" sz="3500" dirty="0">
                <a:latin typeface="Calibri"/>
                <a:cs typeface="Calibri"/>
              </a:rPr>
              <a:t> Tables</a:t>
            </a:r>
          </a:p>
        </p:txBody>
      </p:sp>
    </p:spTree>
    <p:extLst>
      <p:ext uri="{BB962C8B-B14F-4D97-AF65-F5344CB8AC3E}">
        <p14:creationId xmlns:p14="http://schemas.microsoft.com/office/powerpoint/2010/main" val="971640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endParaRPr lang="fr-FR" dirty="0"/>
          </a:p>
        </p:txBody>
      </p:sp>
      <p:sp>
        <p:nvSpPr>
          <p:cNvPr id="3" name="Content Placeholder 2"/>
          <p:cNvSpPr>
            <a:spLocks noGrp="1"/>
          </p:cNvSpPr>
          <p:nvPr>
            <p:ph idx="1"/>
          </p:nvPr>
        </p:nvSpPr>
        <p:spPr/>
        <p:txBody>
          <a:bodyPr/>
          <a:lstStyle/>
          <a:p>
            <a:r>
              <a:rPr lang="en-US" dirty="0"/>
              <a:t>The collection of data represented in a data model D is called a </a:t>
            </a:r>
            <a:r>
              <a:rPr lang="en-US" b="1" dirty="0"/>
              <a:t>database DB.</a:t>
            </a:r>
          </a:p>
          <a:p>
            <a:endParaRPr lang="en-US"/>
          </a:p>
          <a:p>
            <a:r>
              <a:rPr lang="en-US"/>
              <a:t>A </a:t>
            </a:r>
            <a:r>
              <a:rPr lang="en-US" dirty="0"/>
              <a:t>computer system that is designed to (generically) manage databases is called a </a:t>
            </a:r>
            <a:r>
              <a:rPr lang="en-US" b="1" dirty="0"/>
              <a:t>database management system DBMS</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78175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err="1"/>
              <a:t>Modeling</a:t>
            </a:r>
            <a:r>
              <a:rPr lang="fr-FR"/>
              <a:t> Languages</a:t>
            </a:r>
            <a:endParaRPr lang="fr-FR" dirty="0"/>
          </a:p>
        </p:txBody>
      </p:sp>
      <p:sp>
        <p:nvSpPr>
          <p:cNvPr id="3" name="Content Placeholder 2"/>
          <p:cNvSpPr>
            <a:spLocks noGrp="1"/>
          </p:cNvSpPr>
          <p:nvPr>
            <p:ph idx="1"/>
          </p:nvPr>
        </p:nvSpPr>
        <p:spPr>
          <a:xfrm>
            <a:off x="233048" y="1549485"/>
            <a:ext cx="10790331" cy="5809192"/>
          </a:xfrm>
        </p:spPr>
        <p:txBody>
          <a:bodyPr/>
          <a:lstStyle/>
          <a:p>
            <a:r>
              <a:rPr lang="en-US"/>
              <a:t>A data modeling language is a </a:t>
            </a:r>
            <a:r>
              <a:rPr lang="en-US" dirty="0"/>
              <a:t>language used to specify data models. It consists of</a:t>
            </a:r>
          </a:p>
          <a:p>
            <a:pPr marL="636457" indent="-636457">
              <a:buFont typeface="+mj-lt"/>
              <a:buAutoNum type="arabicPeriod"/>
            </a:pPr>
            <a:r>
              <a:rPr lang="en-US" dirty="0"/>
              <a:t>Data Definition Language (DDL)</a:t>
            </a:r>
          </a:p>
          <a:p>
            <a:pPr marL="636457" indent="-636457">
              <a:buFont typeface="+mj-lt"/>
              <a:buAutoNum type="arabicPeriod"/>
            </a:pPr>
            <a:r>
              <a:rPr lang="en-US" dirty="0"/>
              <a:t>Data Manipulation Language (DML)</a:t>
            </a:r>
          </a:p>
          <a:p>
            <a:endParaRPr lang="en-US"/>
          </a:p>
          <a:p>
            <a:r>
              <a:rPr lang="en-US"/>
              <a:t>The </a:t>
            </a:r>
            <a:r>
              <a:rPr lang="en-US" dirty="0"/>
              <a:t>specification of a data model using a DDL is called a </a:t>
            </a:r>
            <a:r>
              <a:rPr lang="en-US" b="1" dirty="0"/>
              <a:t>database schema</a:t>
            </a:r>
            <a:r>
              <a:rPr lang="en-US" dirty="0"/>
              <a:t>, or simply </a:t>
            </a:r>
            <a:r>
              <a:rPr lang="en-US" b="1" dirty="0"/>
              <a:t>schema S</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35594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Data </a:t>
            </a:r>
            <a:r>
              <a:rPr lang="fr-FR" dirty="0" err="1"/>
              <a:t>Modeling</a:t>
            </a:r>
            <a:r>
              <a:rPr lang="fr-FR" dirty="0"/>
              <a:t> </a:t>
            </a:r>
            <a:r>
              <a:rPr lang="fr-FR" err="1"/>
              <a:t>Languages</a:t>
            </a:r>
            <a:r>
              <a:rPr lang="fr-FR"/>
              <a:t> Components</a:t>
            </a:r>
            <a:endParaRPr lang="fr-FR" dirty="0"/>
          </a:p>
        </p:txBody>
      </p:sp>
      <p:sp>
        <p:nvSpPr>
          <p:cNvPr id="3" name="Content Placeholder 2"/>
          <p:cNvSpPr>
            <a:spLocks noGrp="1"/>
          </p:cNvSpPr>
          <p:nvPr>
            <p:ph idx="1"/>
          </p:nvPr>
        </p:nvSpPr>
        <p:spPr/>
        <p:txBody>
          <a:bodyPr/>
          <a:lstStyle/>
          <a:p>
            <a:r>
              <a:rPr lang="en-US" dirty="0"/>
              <a:t>A data modeling language specifies three main components:</a:t>
            </a:r>
          </a:p>
          <a:p>
            <a:pPr lvl="1"/>
            <a:r>
              <a:rPr lang="en-US" b="1" dirty="0"/>
              <a:t>Data structures</a:t>
            </a:r>
            <a:r>
              <a:rPr lang="en-US" dirty="0"/>
              <a:t>: a collection of data structures, which are used to represent databases.</a:t>
            </a:r>
          </a:p>
          <a:p>
            <a:pPr lvl="1"/>
            <a:r>
              <a:rPr lang="en-US" b="1" dirty="0"/>
              <a:t>Integrity constraints</a:t>
            </a:r>
            <a:r>
              <a:rPr lang="en-US" dirty="0"/>
              <a:t>: a language to express rules the data in databases has to observe. </a:t>
            </a:r>
          </a:p>
          <a:p>
            <a:pPr lvl="1"/>
            <a:r>
              <a:rPr lang="en-US" b="1" dirty="0"/>
              <a:t>Manipulation</a:t>
            </a:r>
            <a:r>
              <a:rPr lang="en-US" dirty="0"/>
              <a:t>: a collection of operators, which can be applied to the data structures, to update, transform and query the data, in a database.</a:t>
            </a:r>
            <a:endParaRPr lang="fr-FR"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5242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Relational</a:t>
            </a:r>
            <a:r>
              <a:rPr lang="fr-FR" dirty="0"/>
              <a:t> </a:t>
            </a:r>
            <a:r>
              <a:rPr lang="fr-FR" dirty="0" err="1"/>
              <a:t>Schema</a:t>
            </a:r>
            <a:endParaRPr lang="fr-FR" dirty="0"/>
          </a:p>
        </p:txBody>
      </p:sp>
      <p:sp>
        <p:nvSpPr>
          <p:cNvPr id="3" name="Content Placeholder 2"/>
          <p:cNvSpPr>
            <a:spLocks noGrp="1"/>
          </p:cNvSpPr>
          <p:nvPr>
            <p:ph idx="1"/>
          </p:nvPr>
        </p:nvSpPr>
        <p:spPr>
          <a:xfrm>
            <a:off x="233048" y="1549485"/>
            <a:ext cx="11035175" cy="5809192"/>
          </a:xfrm>
        </p:spPr>
        <p:txBody>
          <a:bodyPr/>
          <a:lstStyle/>
          <a:p>
            <a:r>
              <a:rPr lang="fr-FR" sz="3500" dirty="0"/>
              <a:t>Data </a:t>
            </a:r>
            <a:r>
              <a:rPr lang="fr-FR" sz="3500" dirty="0" err="1"/>
              <a:t>Definition</a:t>
            </a:r>
            <a:r>
              <a:rPr lang="fr-FR" sz="3500" dirty="0"/>
              <a:t> </a:t>
            </a:r>
            <a:r>
              <a:rPr lang="fr-FR" sz="3500" dirty="0" err="1"/>
              <a:t>Language</a:t>
            </a:r>
            <a:endParaRPr lang="fr-FR" sz="3500" dirty="0"/>
          </a:p>
          <a:p>
            <a:endParaRPr lang="fr-FR" sz="3500" dirty="0"/>
          </a:p>
          <a:p>
            <a:r>
              <a:rPr lang="fr-FR" sz="2800" dirty="0">
                <a:latin typeface="Courier" pitchFamily="2" charset="0"/>
              </a:rPr>
              <a:t>CREATE TABLE </a:t>
            </a:r>
            <a:r>
              <a:rPr lang="fr-FR" sz="2800" dirty="0" err="1">
                <a:latin typeface="Courier" pitchFamily="2" charset="0"/>
              </a:rPr>
              <a:t>Student</a:t>
            </a:r>
            <a:r>
              <a:rPr lang="fr-FR" sz="2800" dirty="0">
                <a:latin typeface="Courier" pitchFamily="2" charset="0"/>
              </a:rPr>
              <a:t> </a:t>
            </a:r>
          </a:p>
          <a:p>
            <a:r>
              <a:rPr lang="fr-FR" sz="2800" dirty="0">
                <a:latin typeface="Courier" pitchFamily="2" charset="0"/>
              </a:rPr>
              <a:t>	(</a:t>
            </a:r>
            <a:r>
              <a:rPr lang="fr-FR" sz="2800" dirty="0" err="1">
                <a:latin typeface="Courier" pitchFamily="2" charset="0"/>
              </a:rPr>
              <a:t>Studentid</a:t>
            </a:r>
            <a:r>
              <a:rPr lang="fr-FR" sz="2800" dirty="0">
                <a:latin typeface="Courier" pitchFamily="2" charset="0"/>
              </a:rPr>
              <a:t> NOT NULL PRIMARY KEY</a:t>
            </a:r>
            <a:r>
              <a:rPr lang="fr-FR" sz="2800">
                <a:latin typeface="Courier" pitchFamily="2" charset="0"/>
              </a:rPr>
              <a:t>, Name</a:t>
            </a:r>
            <a:r>
              <a:rPr lang="fr-FR" sz="2800" dirty="0">
                <a:latin typeface="Courier" pitchFamily="2" charset="0"/>
              </a:rPr>
              <a:t>, Course)</a:t>
            </a:r>
          </a:p>
          <a:p>
            <a:endParaRPr lang="fr-FR" sz="3600" dirty="0"/>
          </a:p>
          <a:p>
            <a:r>
              <a:rPr lang="fr-FR" sz="3500" dirty="0"/>
              <a:t>Data Manipulation </a:t>
            </a:r>
            <a:r>
              <a:rPr lang="fr-FR" sz="3500" dirty="0" err="1"/>
              <a:t>Language</a:t>
            </a:r>
            <a:endParaRPr lang="fr-FR" sz="3500" dirty="0"/>
          </a:p>
          <a:p>
            <a:endParaRPr lang="fr-FR" sz="3500" dirty="0"/>
          </a:p>
          <a:p>
            <a:r>
              <a:rPr lang="fr-FR" sz="2800" dirty="0">
                <a:latin typeface="Courier" pitchFamily="2" charset="0"/>
              </a:rPr>
              <a:t>SELECT Name </a:t>
            </a:r>
            <a:r>
              <a:rPr lang="fr-FR" sz="2800">
                <a:latin typeface="Courier" pitchFamily="2" charset="0"/>
              </a:rPr>
              <a:t>FROM Student</a:t>
            </a:r>
            <a:r>
              <a:rPr lang="fr-FR" sz="2800" dirty="0">
                <a:latin typeface="Courier" pitchFamily="2" charset="0"/>
              </a:rPr>
              <a:t> WHERE Course </a:t>
            </a:r>
            <a:r>
              <a:rPr lang="fr-FR" sz="2800">
                <a:latin typeface="Courier" pitchFamily="2" charset="0"/>
              </a:rPr>
              <a:t>= ‘DIS’</a:t>
            </a:r>
            <a:endParaRPr lang="fr-FR" sz="3500" dirty="0"/>
          </a:p>
          <a:p>
            <a:endParaRPr lang="fr-FR" sz="3500" dirty="0"/>
          </a:p>
          <a:p>
            <a:endParaRPr lang="fr-FR" sz="35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32887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r>
              <a:rPr lang="fr-FR" dirty="0"/>
              <a:t> </a:t>
            </a:r>
            <a:r>
              <a:rPr lang="fr-FR" dirty="0" err="1"/>
              <a:t>Systems</a:t>
            </a:r>
            <a:endParaRPr lang="fr-FR"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 Box 5"/>
          <p:cNvSpPr txBox="1">
            <a:spLocks noChangeArrowheads="1"/>
          </p:cNvSpPr>
          <p:nvPr/>
        </p:nvSpPr>
        <p:spPr bwMode="auto">
          <a:xfrm>
            <a:off x="4348202" y="3877636"/>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pic>
        <p:nvPicPr>
          <p:cNvPr id="6" name="Picture 8" descr="TR00034_[1]"/>
          <p:cNvPicPr>
            <a:picLocks noChangeAspect="1" noChangeArrowheads="1"/>
          </p:cNvPicPr>
          <p:nvPr/>
        </p:nvPicPr>
        <p:blipFill>
          <a:blip r:embed="rId3" cstate="print"/>
          <a:srcRect/>
          <a:stretch>
            <a:fillRect/>
          </a:stretch>
        </p:blipFill>
        <p:spPr bwMode="auto">
          <a:xfrm flipH="1">
            <a:off x="8709003" y="2380471"/>
            <a:ext cx="2245923" cy="2246294"/>
          </a:xfrm>
          <a:prstGeom prst="rect">
            <a:avLst/>
          </a:prstGeom>
          <a:noFill/>
          <a:ln w="9525">
            <a:noFill/>
            <a:miter lim="800000"/>
            <a:headEnd/>
            <a:tailEnd/>
          </a:ln>
        </p:spPr>
      </p:pic>
      <p:sp>
        <p:nvSpPr>
          <p:cNvPr id="7" name="AutoShape 9"/>
          <p:cNvSpPr>
            <a:spLocks noChangeArrowheads="1"/>
          </p:cNvSpPr>
          <p:nvPr/>
        </p:nvSpPr>
        <p:spPr bwMode="auto">
          <a:xfrm>
            <a:off x="7118689" y="296324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cxnSp>
        <p:nvCxnSpPr>
          <p:cNvPr id="8" name="Straight Connector 7"/>
          <p:cNvCxnSpPr>
            <a:stCxn id="5" idx="2"/>
          </p:cNvCxnSpPr>
          <p:nvPr/>
        </p:nvCxnSpPr>
        <p:spPr bwMode="auto">
          <a:xfrm>
            <a:off x="5468502" y="4330443"/>
            <a:ext cx="4222" cy="3789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Rectangle 10"/>
          <p:cNvSpPr>
            <a:spLocks noChangeArrowheads="1"/>
          </p:cNvSpPr>
          <p:nvPr/>
        </p:nvSpPr>
        <p:spPr bwMode="auto">
          <a:xfrm>
            <a:off x="6488207" y="2263084"/>
            <a:ext cx="2689554"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Interpretation I</a:t>
            </a:r>
          </a:p>
        </p:txBody>
      </p:sp>
      <p:sp>
        <p:nvSpPr>
          <p:cNvPr id="10" name="AutoShape 4"/>
          <p:cNvSpPr>
            <a:spLocks noChangeArrowheads="1"/>
          </p:cNvSpPr>
          <p:nvPr/>
        </p:nvSpPr>
        <p:spPr bwMode="auto">
          <a:xfrm>
            <a:off x="3283225" y="4673789"/>
            <a:ext cx="4303203" cy="125821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Database DB representing</a:t>
            </a:r>
            <a:br>
              <a:rPr lang="fr-CH" sz="2200" b="1" dirty="0">
                <a:solidFill>
                  <a:schemeClr val="tx1"/>
                </a:solidFill>
                <a:latin typeface="Calibri"/>
                <a:cs typeface="Calibri"/>
              </a:rPr>
            </a:br>
            <a:r>
              <a:rPr lang="fr-CH" sz="2200" b="1" dirty="0">
                <a:solidFill>
                  <a:schemeClr val="tx1"/>
                </a:solidFill>
                <a:latin typeface="Calibri"/>
                <a:cs typeface="Calibri"/>
              </a:rPr>
              <a:t> a model M using data model D</a:t>
            </a:r>
          </a:p>
        </p:txBody>
      </p:sp>
      <p:sp>
        <p:nvSpPr>
          <p:cNvPr id="11" name="Text Box 5"/>
          <p:cNvSpPr txBox="1">
            <a:spLocks noChangeArrowheads="1"/>
          </p:cNvSpPr>
          <p:nvPr/>
        </p:nvSpPr>
        <p:spPr bwMode="auto">
          <a:xfrm>
            <a:off x="4147289" y="3045877"/>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cxnSp>
        <p:nvCxnSpPr>
          <p:cNvPr id="12" name="Straight Connector 11"/>
          <p:cNvCxnSpPr>
            <a:stCxn id="11" idx="2"/>
          </p:cNvCxnSpPr>
          <p:nvPr/>
        </p:nvCxnSpPr>
        <p:spPr bwMode="auto">
          <a:xfrm>
            <a:off x="5420294" y="3498684"/>
            <a:ext cx="4219" cy="37895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Rectangle 10"/>
          <p:cNvSpPr>
            <a:spLocks noChangeArrowheads="1"/>
          </p:cNvSpPr>
          <p:nvPr/>
        </p:nvSpPr>
        <p:spPr bwMode="auto">
          <a:xfrm>
            <a:off x="1420458" y="2879526"/>
            <a:ext cx="2039749"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Domain specific</a:t>
            </a:r>
          </a:p>
        </p:txBody>
      </p:sp>
      <p:sp>
        <p:nvSpPr>
          <p:cNvPr id="14" name="Rectangle 10"/>
          <p:cNvSpPr>
            <a:spLocks noChangeArrowheads="1"/>
          </p:cNvSpPr>
          <p:nvPr/>
        </p:nvSpPr>
        <p:spPr bwMode="auto">
          <a:xfrm>
            <a:off x="1111403" y="3711285"/>
            <a:ext cx="2657869"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Domain independent</a:t>
            </a:r>
          </a:p>
        </p:txBody>
      </p:sp>
      <p:sp>
        <p:nvSpPr>
          <p:cNvPr id="15" name="Rectangle 10"/>
          <p:cNvSpPr>
            <a:spLocks noChangeArrowheads="1"/>
          </p:cNvSpPr>
          <p:nvPr/>
        </p:nvSpPr>
        <p:spPr bwMode="auto">
          <a:xfrm>
            <a:off x="9303668" y="4792572"/>
            <a:ext cx="1636832" cy="575918"/>
          </a:xfrm>
          <a:prstGeom prst="rect">
            <a:avLst/>
          </a:prstGeom>
          <a:noFill/>
          <a:ln w="9525" algn="ctr">
            <a:noFill/>
            <a:miter lim="800000"/>
            <a:headEnd/>
            <a:tailEnd/>
          </a:ln>
          <a:effectLst/>
        </p:spPr>
        <p:txBody>
          <a:bodyPr wrap="none" lIns="113148" tIns="56574" rIns="113148" bIns="56574">
            <a:spAutoFit/>
          </a:bodyPr>
          <a:lstStyle/>
          <a:p>
            <a:r>
              <a:rPr lang="en-US" sz="3000" b="1" dirty="0">
                <a:solidFill>
                  <a:schemeClr val="tx1"/>
                </a:solidFill>
                <a:latin typeface="Calibri"/>
                <a:cs typeface="Calibri"/>
              </a:rPr>
              <a:t>Reality R</a:t>
            </a:r>
          </a:p>
        </p:txBody>
      </p:sp>
    </p:spTree>
    <p:extLst>
      <p:ext uri="{BB962C8B-B14F-4D97-AF65-F5344CB8AC3E}">
        <p14:creationId xmlns:p14="http://schemas.microsoft.com/office/powerpoint/2010/main" val="2490920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WHAT IS AN information System?</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820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a:t>
            </a:r>
            <a:r>
              <a:rPr lang="fr-FR" dirty="0"/>
              <a:t> Management </a:t>
            </a:r>
            <a:r>
              <a:rPr lang="fr-FR" dirty="0" err="1"/>
              <a:t>Systems</a:t>
            </a:r>
            <a:endParaRPr lang="fr-FR" dirty="0"/>
          </a:p>
        </p:txBody>
      </p:sp>
      <p:sp>
        <p:nvSpPr>
          <p:cNvPr id="3" name="Content Placeholder 2"/>
          <p:cNvSpPr>
            <a:spLocks noGrp="1"/>
          </p:cNvSpPr>
          <p:nvPr>
            <p:ph idx="1"/>
          </p:nvPr>
        </p:nvSpPr>
        <p:spPr>
          <a:xfrm>
            <a:off x="233048" y="1549485"/>
            <a:ext cx="10963167" cy="5809192"/>
          </a:xfrm>
        </p:spPr>
        <p:txBody>
          <a:bodyPr/>
          <a:lstStyle/>
          <a:p>
            <a:r>
              <a:rPr lang="en-US" sz="3600" dirty="0"/>
              <a:t>The software that implements a data modeling formalism is the </a:t>
            </a:r>
            <a:r>
              <a:rPr lang="en-US" sz="3600" b="1" dirty="0"/>
              <a:t>database management system</a:t>
            </a:r>
            <a:endParaRPr lang="en-US" sz="3600" dirty="0"/>
          </a:p>
          <a:p>
            <a:pPr marL="0" lvl="1" indent="0">
              <a:buNone/>
            </a:pPr>
            <a:r>
              <a:rPr lang="en-US" sz="3600" dirty="0">
                <a:ea typeface="+mn-ea"/>
              </a:rPr>
              <a:t>Database management systems allow to implement many information systems. They are designed to be </a:t>
            </a:r>
            <a:r>
              <a:rPr lang="en-US" sz="3600" b="1" dirty="0">
                <a:ea typeface="+mn-ea"/>
              </a:rPr>
              <a:t>application- or domain-independent</a:t>
            </a:r>
            <a:r>
              <a:rPr lang="en-US" sz="3600" dirty="0">
                <a:ea typeface="+mn-ea"/>
              </a:rPr>
              <a:t>.</a:t>
            </a:r>
          </a:p>
          <a:p>
            <a:r>
              <a:rPr lang="en-US" sz="3600" dirty="0"/>
              <a:t>The data is stored using encodings of data structures exploiting available storage media (e.g. main memory or disk) and their addressing mechanisms.</a:t>
            </a:r>
          </a:p>
          <a:p>
            <a:endParaRPr lang="en-US" sz="3600" dirty="0"/>
          </a:p>
          <a:p>
            <a:endParaRPr lang="en-US" sz="3600" dirty="0"/>
          </a:p>
          <a:p>
            <a:endParaRPr lang="fr-FR"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61303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Physical Data Independence </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5" name="Rectangle 8"/>
          <p:cNvSpPr>
            <a:spLocks noChangeArrowheads="1"/>
          </p:cNvSpPr>
          <p:nvPr/>
        </p:nvSpPr>
        <p:spPr bwMode="auto">
          <a:xfrm>
            <a:off x="4551362" y="3666229"/>
            <a:ext cx="1652686" cy="39061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dirty="0">
                <a:solidFill>
                  <a:schemeClr val="tx1"/>
                </a:solidFill>
                <a:latin typeface="Calibri"/>
                <a:cs typeface="Calibri"/>
              </a:rPr>
              <a:t>Logical Schema</a:t>
            </a:r>
          </a:p>
        </p:txBody>
      </p:sp>
      <p:sp>
        <p:nvSpPr>
          <p:cNvPr id="30" name="Line 7"/>
          <p:cNvSpPr>
            <a:spLocks noChangeShapeType="1"/>
          </p:cNvSpPr>
          <p:nvPr/>
        </p:nvSpPr>
        <p:spPr bwMode="auto">
          <a:xfrm flipH="1">
            <a:off x="3317611" y="4056836"/>
            <a:ext cx="25409" cy="614651"/>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sp>
        <p:nvSpPr>
          <p:cNvPr id="34" name="Rectangle 5"/>
          <p:cNvSpPr>
            <a:spLocks noChangeArrowheads="1"/>
          </p:cNvSpPr>
          <p:nvPr/>
        </p:nvSpPr>
        <p:spPr bwMode="auto">
          <a:xfrm>
            <a:off x="4983410" y="2546130"/>
            <a:ext cx="607885" cy="28408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dirty="0">
                <a:solidFill>
                  <a:schemeClr val="tx1"/>
                </a:solidFill>
                <a:latin typeface="Calibri"/>
                <a:cs typeface="Calibri"/>
              </a:rPr>
              <a:t>M</a:t>
            </a:r>
          </a:p>
        </p:txBody>
      </p:sp>
      <p:sp>
        <p:nvSpPr>
          <p:cNvPr id="35" name="Line 7"/>
          <p:cNvSpPr>
            <a:spLocks noChangeShapeType="1"/>
          </p:cNvSpPr>
          <p:nvPr/>
        </p:nvSpPr>
        <p:spPr bwMode="auto">
          <a:xfrm>
            <a:off x="5352296" y="2873370"/>
            <a:ext cx="25408" cy="790256"/>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sp>
        <p:nvSpPr>
          <p:cNvPr id="39" name="Rectangle 8"/>
          <p:cNvSpPr>
            <a:spLocks noChangeArrowheads="1"/>
          </p:cNvSpPr>
          <p:nvPr/>
        </p:nvSpPr>
        <p:spPr bwMode="auto">
          <a:xfrm>
            <a:off x="2499254" y="3666226"/>
            <a:ext cx="1652686" cy="39061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err="1">
                <a:solidFill>
                  <a:schemeClr val="tx1"/>
                </a:solidFill>
                <a:latin typeface="Calibri"/>
                <a:cs typeface="Calibri"/>
              </a:rPr>
              <a:t>Physical</a:t>
            </a:r>
            <a:r>
              <a:rPr lang="de-DE" sz="1700" b="1" dirty="0">
                <a:solidFill>
                  <a:schemeClr val="tx1"/>
                </a:solidFill>
                <a:latin typeface="Calibri"/>
                <a:cs typeface="Calibri"/>
              </a:rPr>
              <a:t> Schema1</a:t>
            </a:r>
          </a:p>
        </p:txBody>
      </p:sp>
      <p:sp>
        <p:nvSpPr>
          <p:cNvPr id="40" name="Rectangle 8"/>
          <p:cNvSpPr>
            <a:spLocks noChangeArrowheads="1"/>
          </p:cNvSpPr>
          <p:nvPr/>
        </p:nvSpPr>
        <p:spPr bwMode="auto">
          <a:xfrm>
            <a:off x="464570" y="3668830"/>
            <a:ext cx="1652686" cy="390610"/>
          </a:xfrm>
          <a:prstGeom prst="rect">
            <a:avLst/>
          </a:prstGeom>
          <a:solidFill>
            <a:schemeClr val="bg1"/>
          </a:solidFill>
          <a:ln w="12700">
            <a:solidFill>
              <a:schemeClr val="tx1"/>
            </a:solidFill>
            <a:miter lim="800000"/>
            <a:headEnd/>
            <a:tailEnd/>
          </a:ln>
          <a:effectLst/>
        </p:spPr>
        <p:txBody>
          <a:bodyPr wrap="none" lIns="113148" tIns="56574" rIns="113148" bIns="56574" anchor="ctr"/>
          <a:lstStyle/>
          <a:p>
            <a:pPr eaLnBrk="0" hangingPunct="0"/>
            <a:r>
              <a:rPr lang="de-DE" sz="1700" b="1" dirty="0" err="1">
                <a:solidFill>
                  <a:schemeClr val="tx1"/>
                </a:solidFill>
                <a:latin typeface="Calibri"/>
                <a:cs typeface="Calibri"/>
              </a:rPr>
              <a:t>Physical</a:t>
            </a:r>
            <a:r>
              <a:rPr lang="de-DE" sz="1700" b="1" dirty="0">
                <a:solidFill>
                  <a:schemeClr val="tx1"/>
                </a:solidFill>
                <a:latin typeface="Calibri"/>
                <a:cs typeface="Calibri"/>
              </a:rPr>
              <a:t> Schema2</a:t>
            </a:r>
          </a:p>
        </p:txBody>
      </p:sp>
      <p:sp>
        <p:nvSpPr>
          <p:cNvPr id="41" name="AutoShape 10"/>
          <p:cNvSpPr>
            <a:spLocks noChangeArrowheads="1"/>
          </p:cNvSpPr>
          <p:nvPr/>
        </p:nvSpPr>
        <p:spPr bwMode="auto">
          <a:xfrm>
            <a:off x="805435" y="4671487"/>
            <a:ext cx="810513" cy="426119"/>
          </a:xfrm>
          <a:prstGeom prst="can">
            <a:avLst>
              <a:gd name="adj" fmla="val 25000"/>
            </a:avLst>
          </a:prstGeom>
          <a:solidFill>
            <a:schemeClr val="bg1"/>
          </a:solidFill>
          <a:ln w="12700">
            <a:solidFill>
              <a:schemeClr val="tx1"/>
            </a:solidFill>
            <a:round/>
            <a:headEnd/>
            <a:tailEnd/>
          </a:ln>
          <a:effectLst/>
        </p:spPr>
        <p:txBody>
          <a:bodyPr wrap="none" lIns="113148" tIns="56574" rIns="113148" bIns="56574" anchor="ctr"/>
          <a:lstStyle/>
          <a:p>
            <a:r>
              <a:rPr lang="fr-CH" sz="1700" b="1" dirty="0">
                <a:latin typeface="Calibri"/>
                <a:cs typeface="Calibri"/>
              </a:rPr>
              <a:t>data2</a:t>
            </a:r>
          </a:p>
        </p:txBody>
      </p:sp>
      <p:sp>
        <p:nvSpPr>
          <p:cNvPr id="42" name="AutoShape 10"/>
          <p:cNvSpPr>
            <a:spLocks noChangeArrowheads="1"/>
          </p:cNvSpPr>
          <p:nvPr/>
        </p:nvSpPr>
        <p:spPr bwMode="auto">
          <a:xfrm>
            <a:off x="2941001" y="4677598"/>
            <a:ext cx="810513" cy="426119"/>
          </a:xfrm>
          <a:prstGeom prst="can">
            <a:avLst>
              <a:gd name="adj" fmla="val 25000"/>
            </a:avLst>
          </a:prstGeom>
          <a:solidFill>
            <a:schemeClr val="bg1"/>
          </a:solidFill>
          <a:ln w="12700">
            <a:solidFill>
              <a:schemeClr val="tx1"/>
            </a:solidFill>
            <a:round/>
            <a:headEnd/>
            <a:tailEnd/>
          </a:ln>
          <a:effectLst/>
        </p:spPr>
        <p:txBody>
          <a:bodyPr wrap="none" lIns="113148" tIns="56574" rIns="113148" bIns="56574" anchor="ctr"/>
          <a:lstStyle/>
          <a:p>
            <a:r>
              <a:rPr lang="fr-CH" sz="1700" b="1" dirty="0">
                <a:latin typeface="Calibri"/>
                <a:cs typeface="Calibri"/>
              </a:rPr>
              <a:t>data1</a:t>
            </a:r>
          </a:p>
        </p:txBody>
      </p:sp>
      <p:sp>
        <p:nvSpPr>
          <p:cNvPr id="43" name="Line 7"/>
          <p:cNvSpPr>
            <a:spLocks noChangeShapeType="1"/>
          </p:cNvSpPr>
          <p:nvPr/>
        </p:nvSpPr>
        <p:spPr bwMode="auto">
          <a:xfrm flipH="1">
            <a:off x="1159215" y="4056835"/>
            <a:ext cx="25409" cy="614651"/>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cxnSp>
        <p:nvCxnSpPr>
          <p:cNvPr id="44" name="Curved Connector 43"/>
          <p:cNvCxnSpPr>
            <a:stCxn id="25" idx="0"/>
            <a:endCxn id="39" idx="0"/>
          </p:cNvCxnSpPr>
          <p:nvPr/>
        </p:nvCxnSpPr>
        <p:spPr bwMode="auto">
          <a:xfrm rot="16200000" flipV="1">
            <a:off x="4351650" y="2640174"/>
            <a:ext cx="3" cy="2052108"/>
          </a:xfrm>
          <a:prstGeom prst="curvedConnector3">
            <a:avLst>
              <a:gd name="adj1" fmla="val 7620100000"/>
            </a:avLst>
          </a:prstGeom>
          <a:solidFill>
            <a:schemeClr val="accent1"/>
          </a:solidFill>
          <a:ln w="9525" cap="flat" cmpd="sng" algn="ctr">
            <a:solidFill>
              <a:schemeClr val="tx1"/>
            </a:solidFill>
            <a:prstDash val="solid"/>
            <a:round/>
            <a:headEnd type="none" w="med" len="med"/>
            <a:tailEnd type="triangle"/>
          </a:ln>
          <a:effectLst/>
        </p:spPr>
      </p:cxnSp>
      <p:cxnSp>
        <p:nvCxnSpPr>
          <p:cNvPr id="47" name="Curved Connector 46"/>
          <p:cNvCxnSpPr>
            <a:stCxn id="25" idx="0"/>
            <a:endCxn id="40" idx="0"/>
          </p:cNvCxnSpPr>
          <p:nvPr/>
        </p:nvCxnSpPr>
        <p:spPr bwMode="auto">
          <a:xfrm rot="16200000" flipH="1" flipV="1">
            <a:off x="3333008" y="1624133"/>
            <a:ext cx="2601" cy="4086792"/>
          </a:xfrm>
          <a:prstGeom prst="curvedConnector3">
            <a:avLst>
              <a:gd name="adj1" fmla="val -14747443"/>
            </a:avLst>
          </a:prstGeom>
          <a:solidFill>
            <a:schemeClr val="accent1"/>
          </a:solidFill>
          <a:ln w="9525" cap="flat" cmpd="sng" algn="ctr">
            <a:solidFill>
              <a:schemeClr val="tx1"/>
            </a:solidFill>
            <a:prstDash val="solid"/>
            <a:round/>
            <a:headEnd type="none" w="med" len="med"/>
            <a:tailEnd type="triangle"/>
          </a:ln>
          <a:effectLst/>
        </p:spPr>
      </p:cxnSp>
      <p:sp>
        <p:nvSpPr>
          <p:cNvPr id="51" name="Rectangle 23"/>
          <p:cNvSpPr>
            <a:spLocks noChangeArrowheads="1"/>
          </p:cNvSpPr>
          <p:nvPr/>
        </p:nvSpPr>
        <p:spPr bwMode="auto">
          <a:xfrm>
            <a:off x="528430" y="6252305"/>
            <a:ext cx="10945104" cy="1037583"/>
          </a:xfrm>
          <a:prstGeom prst="rect">
            <a:avLst/>
          </a:prstGeom>
          <a:noFill/>
          <a:ln w="9525" algn="ctr">
            <a:noFill/>
            <a:miter lim="800000"/>
            <a:headEnd/>
            <a:tailEnd/>
          </a:ln>
          <a:effectLst/>
        </p:spPr>
        <p:txBody>
          <a:bodyPr wrap="square" lIns="113148" tIns="56574" rIns="113148" bIns="56574">
            <a:spAutoFit/>
          </a:bodyPr>
          <a:lstStyle/>
          <a:p>
            <a:r>
              <a:rPr lang="en-US" sz="3000" dirty="0">
                <a:solidFill>
                  <a:schemeClr val="tx1"/>
                </a:solidFill>
                <a:latin typeface="Calibri"/>
                <a:cs typeface="Calibri"/>
              </a:rPr>
              <a:t>Different physical realizations of the database implementation (storage layout, query execution) do not affect the result</a:t>
            </a:r>
          </a:p>
        </p:txBody>
      </p:sp>
      <p:sp>
        <p:nvSpPr>
          <p:cNvPr id="53" name="Rectangle 23"/>
          <p:cNvSpPr>
            <a:spLocks noChangeArrowheads="1"/>
          </p:cNvSpPr>
          <p:nvPr/>
        </p:nvSpPr>
        <p:spPr bwMode="auto">
          <a:xfrm>
            <a:off x="1315969" y="2016596"/>
            <a:ext cx="3639066" cy="1037583"/>
          </a:xfrm>
          <a:prstGeom prst="rect">
            <a:avLst/>
          </a:prstGeom>
          <a:noFill/>
          <a:ln w="9525" algn="ctr">
            <a:noFill/>
            <a:miter lim="800000"/>
            <a:headEnd/>
            <a:tailEnd/>
          </a:ln>
          <a:effectLst/>
        </p:spPr>
        <p:txBody>
          <a:bodyPr wrap="square" lIns="113148" tIns="56574" rIns="113148" bIns="56574">
            <a:spAutoFit/>
          </a:bodyPr>
          <a:lstStyle/>
          <a:p>
            <a:r>
              <a:rPr lang="en-US" sz="3000" dirty="0">
                <a:solidFill>
                  <a:schemeClr val="tx1"/>
                </a:solidFill>
                <a:latin typeface="Calibri"/>
                <a:cs typeface="Calibri"/>
              </a:rPr>
              <a:t>physical data </a:t>
            </a:r>
            <a:br>
              <a:rPr lang="en-US" sz="3000" dirty="0">
                <a:solidFill>
                  <a:schemeClr val="tx1"/>
                </a:solidFill>
                <a:latin typeface="Calibri"/>
                <a:cs typeface="Calibri"/>
              </a:rPr>
            </a:br>
            <a:r>
              <a:rPr lang="en-US" sz="3000" dirty="0">
                <a:solidFill>
                  <a:schemeClr val="tx1"/>
                </a:solidFill>
                <a:latin typeface="Calibri"/>
                <a:cs typeface="Calibri"/>
              </a:rPr>
              <a:t>independence</a:t>
            </a:r>
          </a:p>
        </p:txBody>
      </p:sp>
      <p:sp>
        <p:nvSpPr>
          <p:cNvPr id="3" name="TextBox 2">
            <a:extLst>
              <a:ext uri="{FF2B5EF4-FFF2-40B4-BE49-F238E27FC236}">
                <a16:creationId xmlns:a16="http://schemas.microsoft.com/office/drawing/2014/main" id="{A2FEB90C-4F0E-B943-B7E2-687865E4371C}"/>
              </a:ext>
            </a:extLst>
          </p:cNvPr>
          <p:cNvSpPr txBox="1"/>
          <p:nvPr/>
        </p:nvSpPr>
        <p:spPr>
          <a:xfrm>
            <a:off x="6928617" y="2001192"/>
            <a:ext cx="4941417" cy="2246769"/>
          </a:xfrm>
          <a:prstGeom prst="rect">
            <a:avLst/>
          </a:prstGeom>
          <a:noFill/>
        </p:spPr>
        <p:txBody>
          <a:bodyPr wrap="none" rtlCol="0">
            <a:spAutoFit/>
          </a:bodyPr>
          <a:lstStyle/>
          <a:p>
            <a:pPr algn="l"/>
            <a:r>
              <a:rPr lang="en-US" sz="2800" dirty="0"/>
              <a:t>Mechanisms for supporting </a:t>
            </a:r>
            <a:br>
              <a:rPr lang="en-US" sz="2800" dirty="0"/>
            </a:br>
            <a:r>
              <a:rPr lang="en-US" sz="2800" dirty="0"/>
              <a:t>physical data independence</a:t>
            </a:r>
          </a:p>
          <a:p>
            <a:pPr marL="285750" indent="-285750" algn="l">
              <a:buFontTx/>
              <a:buChar char="-"/>
            </a:pPr>
            <a:r>
              <a:rPr lang="en-US" sz="2800" dirty="0"/>
              <a:t>Physical database design</a:t>
            </a:r>
          </a:p>
          <a:p>
            <a:pPr marL="285750" indent="-285750" algn="l">
              <a:buFontTx/>
              <a:buChar char="-"/>
            </a:pPr>
            <a:r>
              <a:rPr lang="en-US" sz="2800" dirty="0"/>
              <a:t>Declarative query optimization</a:t>
            </a:r>
          </a:p>
          <a:p>
            <a:pPr marL="285750" indent="-285750" algn="l">
              <a:buFontTx/>
              <a:buChar char="-"/>
            </a:pPr>
            <a:r>
              <a:rPr lang="en-US" sz="2800" dirty="0"/>
              <a:t>Transaction management</a:t>
            </a:r>
          </a:p>
        </p:txBody>
      </p:sp>
    </p:spTree>
    <p:extLst>
      <p:ext uri="{BB962C8B-B14F-4D97-AF65-F5344CB8AC3E}">
        <p14:creationId xmlns:p14="http://schemas.microsoft.com/office/powerpoint/2010/main" val="737146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328706" name="Rectangle 2"/>
          <p:cNvSpPr>
            <a:spLocks noGrp="1" noChangeArrowheads="1"/>
          </p:cNvSpPr>
          <p:nvPr>
            <p:ph type="title"/>
          </p:nvPr>
        </p:nvSpPr>
        <p:spPr/>
        <p:txBody>
          <a:bodyPr/>
          <a:lstStyle/>
          <a:p>
            <a:r>
              <a:rPr lang="en-US" dirty="0"/>
              <a:t>Key Data Management Tasks</a:t>
            </a:r>
          </a:p>
        </p:txBody>
      </p:sp>
      <p:sp>
        <p:nvSpPr>
          <p:cNvPr id="328707" name="Rectangle 3"/>
          <p:cNvSpPr>
            <a:spLocks noGrp="1" noChangeArrowheads="1"/>
          </p:cNvSpPr>
          <p:nvPr>
            <p:ph type="body" idx="1"/>
          </p:nvPr>
        </p:nvSpPr>
        <p:spPr/>
        <p:txBody>
          <a:bodyPr/>
          <a:lstStyle/>
          <a:p>
            <a:r>
              <a:rPr lang="en-US" sz="3600" b="1" dirty="0"/>
              <a:t>Efficient</a:t>
            </a:r>
            <a:r>
              <a:rPr lang="en-US" sz="3600" dirty="0"/>
              <a:t> management of large amounts of data</a:t>
            </a:r>
          </a:p>
          <a:p>
            <a:pPr lvl="1"/>
            <a:r>
              <a:rPr lang="en-US" sz="2800" dirty="0"/>
              <a:t>efficient storage and indexing</a:t>
            </a:r>
          </a:p>
          <a:p>
            <a:pPr lvl="1"/>
            <a:r>
              <a:rPr lang="en-US" sz="2800" dirty="0"/>
              <a:t>efficient search and aggregation</a:t>
            </a:r>
          </a:p>
          <a:p>
            <a:r>
              <a:rPr lang="en-US" sz="3600" dirty="0"/>
              <a:t>Ensuring </a:t>
            </a:r>
            <a:r>
              <a:rPr lang="en-US" sz="3600" b="1" dirty="0"/>
              <a:t>persistence</a:t>
            </a:r>
            <a:r>
              <a:rPr lang="en-US" sz="3600" dirty="0"/>
              <a:t> and </a:t>
            </a:r>
            <a:r>
              <a:rPr lang="en-US" sz="3600" b="1" dirty="0"/>
              <a:t>consistency</a:t>
            </a:r>
            <a:r>
              <a:rPr lang="en-US" sz="3600" dirty="0"/>
              <a:t> of data under updates and failures</a:t>
            </a:r>
          </a:p>
          <a:p>
            <a:pPr lvl="1"/>
            <a:r>
              <a:rPr lang="en-US" sz="2800" dirty="0"/>
              <a:t>Persistence = data stored independent of lifetime of programs</a:t>
            </a:r>
          </a:p>
          <a:p>
            <a:pPr lvl="1"/>
            <a:r>
              <a:rPr lang="en-US" sz="2800" dirty="0"/>
              <a:t>Consistency = data correct independent of type of failures</a:t>
            </a:r>
          </a:p>
          <a:p>
            <a:pPr marL="0" lvl="1" indent="0">
              <a:buNone/>
            </a:pPr>
            <a:endParaRPr lang="en-US" sz="3600">
              <a:ea typeface="+mn-ea"/>
            </a:endParaRPr>
          </a:p>
          <a:p>
            <a:pPr marL="0" lvl="1" indent="0">
              <a:buNone/>
            </a:pPr>
            <a:r>
              <a:rPr lang="en-US" sz="3600">
                <a:ea typeface="+mn-ea"/>
              </a:rPr>
              <a:t>Perform </a:t>
            </a:r>
            <a:r>
              <a:rPr lang="en-US" sz="3600" dirty="0">
                <a:ea typeface="+mn-ea"/>
              </a:rPr>
              <a:t>both tasks by exploiting different media </a:t>
            </a:r>
            <a:br>
              <a:rPr lang="en-US" sz="3600" dirty="0">
                <a:ea typeface="+mn-ea"/>
              </a:rPr>
            </a:br>
            <a:r>
              <a:rPr lang="en-US" sz="3600" dirty="0">
                <a:ea typeface="+mn-ea"/>
              </a:rPr>
              <a:t>(e.g. memory, disk, flash, tape)</a:t>
            </a:r>
          </a:p>
        </p:txBody>
      </p:sp>
    </p:spTree>
    <p:extLst>
      <p:ext uri="{BB962C8B-B14F-4D97-AF65-F5344CB8AC3E}">
        <p14:creationId xmlns:p14="http://schemas.microsoft.com/office/powerpoint/2010/main" val="3178208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5297129" y="5491113"/>
            <a:ext cx="1964506" cy="719937"/>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200" b="1" dirty="0">
                <a:solidFill>
                  <a:schemeClr val="tx1"/>
                </a:solidFill>
                <a:latin typeface="Calibri"/>
                <a:cs typeface="Calibri"/>
              </a:rPr>
              <a:t>database</a:t>
            </a:r>
          </a:p>
        </p:txBody>
      </p:sp>
      <p:sp>
        <p:nvSpPr>
          <p:cNvPr id="9" name="Text Box 5"/>
          <p:cNvSpPr txBox="1">
            <a:spLocks noChangeArrowheads="1"/>
          </p:cNvSpPr>
          <p:nvPr/>
        </p:nvSpPr>
        <p:spPr bwMode="auto">
          <a:xfrm>
            <a:off x="5227837" y="3421359"/>
            <a:ext cx="224060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Database System</a:t>
            </a:r>
            <a:endParaRPr lang="en-US" sz="3500" dirty="0">
              <a:solidFill>
                <a:schemeClr val="tx1"/>
              </a:solidFill>
              <a:latin typeface="Calibri"/>
              <a:cs typeface="Calibri"/>
            </a:endParaRPr>
          </a:p>
        </p:txBody>
      </p:sp>
      <p:sp>
        <p:nvSpPr>
          <p:cNvPr id="11" name="Line 7"/>
          <p:cNvSpPr>
            <a:spLocks noChangeShapeType="1"/>
          </p:cNvSpPr>
          <p:nvPr/>
        </p:nvSpPr>
        <p:spPr bwMode="auto">
          <a:xfrm flipH="1">
            <a:off x="6331633" y="3791768"/>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10348715" y="2324600"/>
            <a:ext cx="629926" cy="630030"/>
          </a:xfrm>
          <a:prstGeom prst="rect">
            <a:avLst/>
          </a:prstGeom>
          <a:noFill/>
          <a:ln w="9525">
            <a:noFill/>
            <a:miter lim="800000"/>
            <a:headEnd/>
            <a:tailEnd/>
          </a:ln>
        </p:spPr>
      </p:pic>
      <p:sp>
        <p:nvSpPr>
          <p:cNvPr id="13" name="AutoShape 9"/>
          <p:cNvSpPr>
            <a:spLocks noChangeArrowheads="1"/>
          </p:cNvSpPr>
          <p:nvPr/>
        </p:nvSpPr>
        <p:spPr bwMode="auto">
          <a:xfrm>
            <a:off x="8103566" y="2241424"/>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sz="2000">
              <a:latin typeface="Calibri"/>
              <a:cs typeface="Calibri"/>
            </a:endParaRPr>
          </a:p>
        </p:txBody>
      </p:sp>
      <p:sp>
        <p:nvSpPr>
          <p:cNvPr id="14" name="Rectangle 10"/>
          <p:cNvSpPr>
            <a:spLocks noChangeArrowheads="1"/>
          </p:cNvSpPr>
          <p:nvPr/>
        </p:nvSpPr>
        <p:spPr bwMode="auto">
          <a:xfrm>
            <a:off x="7863235" y="2657303"/>
            <a:ext cx="2121427" cy="498974"/>
          </a:xfrm>
          <a:prstGeom prst="rect">
            <a:avLst/>
          </a:prstGeom>
          <a:noFill/>
          <a:ln w="9525" algn="ctr">
            <a:noFill/>
            <a:miter lim="800000"/>
            <a:headEnd/>
            <a:tailEnd/>
          </a:ln>
          <a:effectLst/>
        </p:spPr>
        <p:txBody>
          <a:bodyPr wrap="none" lIns="113148" tIns="56574" rIns="113148" bIns="56574">
            <a:spAutoFit/>
          </a:bodyPr>
          <a:lstStyle/>
          <a:p>
            <a:r>
              <a:rPr lang="en-US" sz="2500" b="1" dirty="0">
                <a:solidFill>
                  <a:schemeClr val="tx1"/>
                </a:solidFill>
                <a:latin typeface="Calibri"/>
                <a:cs typeface="Calibri"/>
              </a:rPr>
              <a:t>Interpretation</a:t>
            </a:r>
          </a:p>
        </p:txBody>
      </p:sp>
      <p:sp>
        <p:nvSpPr>
          <p:cNvPr id="15" name="Text Box 5"/>
          <p:cNvSpPr txBox="1">
            <a:spLocks noChangeArrowheads="1"/>
          </p:cNvSpPr>
          <p:nvPr/>
        </p:nvSpPr>
        <p:spPr bwMode="auto">
          <a:xfrm>
            <a:off x="5082768" y="2297294"/>
            <a:ext cx="2546010"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Information System</a:t>
            </a:r>
            <a:endParaRPr lang="en-US" sz="3500" dirty="0">
              <a:solidFill>
                <a:schemeClr val="tx1"/>
              </a:solidFill>
              <a:latin typeface="Calibri"/>
              <a:cs typeface="Calibri"/>
            </a:endParaRPr>
          </a:p>
        </p:txBody>
      </p:sp>
      <p:sp>
        <p:nvSpPr>
          <p:cNvPr id="16" name="Line 7"/>
          <p:cNvSpPr>
            <a:spLocks noChangeShapeType="1"/>
          </p:cNvSpPr>
          <p:nvPr/>
        </p:nvSpPr>
        <p:spPr bwMode="auto">
          <a:xfrm>
            <a:off x="6322095" y="2664037"/>
            <a:ext cx="0" cy="748582"/>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7" name="Text Box 5"/>
          <p:cNvSpPr txBox="1">
            <a:spLocks noChangeArrowheads="1"/>
          </p:cNvSpPr>
          <p:nvPr/>
        </p:nvSpPr>
        <p:spPr bwMode="auto">
          <a:xfrm>
            <a:off x="5149931" y="4493906"/>
            <a:ext cx="2315265" cy="452807"/>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200" b="1" dirty="0">
                <a:solidFill>
                  <a:schemeClr val="tx1"/>
                </a:solidFill>
                <a:latin typeface="Calibri"/>
                <a:cs typeface="Calibri"/>
              </a:rPr>
              <a:t>Operating System</a:t>
            </a:r>
            <a:endParaRPr lang="en-US" sz="3500" dirty="0">
              <a:solidFill>
                <a:schemeClr val="tx1"/>
              </a:solidFill>
              <a:latin typeface="Calibri"/>
              <a:cs typeface="Calibri"/>
            </a:endParaRPr>
          </a:p>
        </p:txBody>
      </p:sp>
      <p:sp>
        <p:nvSpPr>
          <p:cNvPr id="18" name="Line 7"/>
          <p:cNvSpPr>
            <a:spLocks noChangeShapeType="1"/>
          </p:cNvSpPr>
          <p:nvPr/>
        </p:nvSpPr>
        <p:spPr bwMode="auto">
          <a:xfrm flipH="1">
            <a:off x="6291060" y="486431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sz="2000">
              <a:latin typeface="Calibri"/>
              <a:cs typeface="Calibri"/>
            </a:endParaRPr>
          </a:p>
        </p:txBody>
      </p:sp>
      <p:sp>
        <p:nvSpPr>
          <p:cNvPr id="19" name="Rectangle 10"/>
          <p:cNvSpPr>
            <a:spLocks noChangeArrowheads="1"/>
          </p:cNvSpPr>
          <p:nvPr/>
        </p:nvSpPr>
        <p:spPr bwMode="auto">
          <a:xfrm>
            <a:off x="1093033" y="2158248"/>
            <a:ext cx="3447336"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Semantic Layer</a:t>
            </a:r>
          </a:p>
          <a:p>
            <a:r>
              <a:rPr lang="en-US" sz="2200" dirty="0">
                <a:solidFill>
                  <a:schemeClr val="tx1"/>
                </a:solidFill>
                <a:latin typeface="Calibri"/>
                <a:cs typeface="Calibri"/>
              </a:rPr>
              <a:t>Application/Domain specific</a:t>
            </a:r>
          </a:p>
        </p:txBody>
      </p:sp>
      <p:sp>
        <p:nvSpPr>
          <p:cNvPr id="20" name="Rectangle 10"/>
          <p:cNvSpPr>
            <a:spLocks noChangeArrowheads="1"/>
          </p:cNvSpPr>
          <p:nvPr/>
        </p:nvSpPr>
        <p:spPr bwMode="auto">
          <a:xfrm>
            <a:off x="784376" y="3322711"/>
            <a:ext cx="4064655"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Syntactic Layer</a:t>
            </a:r>
          </a:p>
          <a:p>
            <a:r>
              <a:rPr lang="en-US" sz="22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1928711" y="4320822"/>
            <a:ext cx="1870444" cy="791361"/>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Physical Layer</a:t>
            </a:r>
          </a:p>
          <a:p>
            <a:r>
              <a:rPr lang="en-US" sz="2200" dirty="0">
                <a:solidFill>
                  <a:schemeClr val="tx1"/>
                </a:solidFill>
                <a:latin typeface="Calibri"/>
                <a:cs typeface="Calibri"/>
              </a:rPr>
              <a:t>Storage</a:t>
            </a:r>
          </a:p>
        </p:txBody>
      </p:sp>
    </p:spTree>
    <p:extLst>
      <p:ext uri="{BB962C8B-B14F-4D97-AF65-F5344CB8AC3E}">
        <p14:creationId xmlns:p14="http://schemas.microsoft.com/office/powerpoint/2010/main" val="2146594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3600" dirty="0"/>
              <a:t>What is not specified in a data definition language?</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The structure of a relational table</a:t>
            </a:r>
          </a:p>
          <a:p>
            <a:pPr marL="720000" lvl="1" indent="-636457">
              <a:buFont typeface="+mj-lt"/>
              <a:buAutoNum type="arabicPeriod"/>
            </a:pPr>
            <a:r>
              <a:rPr lang="en-GB" dirty="0"/>
              <a:t>The query of a user</a:t>
            </a:r>
          </a:p>
          <a:p>
            <a:pPr marL="720000" lvl="1" indent="-636457">
              <a:buFont typeface="+mj-lt"/>
              <a:buAutoNum type="arabicPeriod"/>
            </a:pPr>
            <a:r>
              <a:rPr lang="en-GB" dirty="0"/>
              <a:t>A constraint on a relational table</a:t>
            </a:r>
          </a:p>
          <a:p>
            <a:pPr marL="720000" lvl="1" indent="-636457">
              <a:buFont typeface="+mj-lt"/>
              <a:buAutoNum type="arabicPeriod"/>
            </a:pPr>
            <a:r>
              <a:rPr lang="en-GB" dirty="0"/>
              <a:t>The definition of a view</a:t>
            </a:r>
          </a:p>
        </p:txBody>
      </p:sp>
      <p:sp>
        <p:nvSpPr>
          <p:cNvPr id="2" name="Footer Placeholder 1">
            <a:extLst>
              <a:ext uri="{FF2B5EF4-FFF2-40B4-BE49-F238E27FC236}">
                <a16:creationId xmlns:a16="http://schemas.microsoft.com/office/drawing/2014/main" id="{89E4E29D-4A89-604C-A26D-E03F9EAE53E2}"/>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D4295DE0-76EE-ED43-A8F1-019C8DB47B8E}"/>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Which is wrong? An index structure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is defined as part of physical database design</a:t>
            </a:r>
          </a:p>
          <a:p>
            <a:pPr marL="720000" lvl="1" indent="-636457">
              <a:buFont typeface="+mj-lt"/>
              <a:buAutoNum type="arabicPeriod"/>
            </a:pPr>
            <a:r>
              <a:rPr lang="en-GB" dirty="0"/>
              <a:t>is selected during query optimization</a:t>
            </a:r>
          </a:p>
          <a:p>
            <a:pPr marL="720000" lvl="1" indent="-636457">
              <a:buFont typeface="+mj-lt"/>
              <a:buAutoNum type="arabicPeriod"/>
            </a:pPr>
            <a:r>
              <a:rPr lang="en-GB" dirty="0"/>
              <a:t>accelerates search queries</a:t>
            </a:r>
          </a:p>
          <a:p>
            <a:pPr marL="720000" lvl="1" indent="-636457">
              <a:buFont typeface="+mj-lt"/>
              <a:buAutoNum type="arabicPeriod"/>
            </a:pPr>
            <a:r>
              <a:rPr lang="en-GB" dirty="0"/>
              <a:t>accelerates tuple insertion</a:t>
            </a:r>
          </a:p>
        </p:txBody>
      </p:sp>
      <p:sp>
        <p:nvSpPr>
          <p:cNvPr id="2" name="Footer Placeholder 1">
            <a:extLst>
              <a:ext uri="{FF2B5EF4-FFF2-40B4-BE49-F238E27FC236}">
                <a16:creationId xmlns:a16="http://schemas.microsoft.com/office/drawing/2014/main" id="{8DC31F81-097A-A34F-8EE0-D9844AF1F26F}"/>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37C7B96F-90AA-1D43-859D-E5B20736D61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dirty="0"/>
              <a:t>Persistence means that …</a:t>
            </a:r>
          </a:p>
        </p:txBody>
      </p:sp>
      <p:sp>
        <p:nvSpPr>
          <p:cNvPr id="13314" name="TPAnswers" title="Answer Text"/>
          <p:cNvSpPr>
            <a:spLocks noGrp="1"/>
          </p:cNvSpPr>
          <p:nvPr>
            <p:ph idx="1"/>
            <p:custDataLst>
              <p:tags r:id="rId2"/>
            </p:custDataLst>
          </p:nvPr>
        </p:nvSpPr>
        <p:spPr/>
        <p:txBody>
          <a:bodyPr>
            <a:normAutofit/>
          </a:bodyPr>
          <a:lstStyle/>
          <a:p>
            <a:pPr marL="720000" lvl="1" indent="-636457">
              <a:buFont typeface="+mj-lt"/>
              <a:buAutoNum type="arabicPeriod"/>
            </a:pPr>
            <a:r>
              <a:rPr lang="en-GB" dirty="0"/>
              <a:t>a change of a transaction on a database is never lost after it is completed</a:t>
            </a:r>
          </a:p>
          <a:p>
            <a:pPr marL="720000" lvl="1" indent="-636457">
              <a:buFont typeface="+mj-lt"/>
              <a:buAutoNum type="arabicPeriod"/>
            </a:pPr>
            <a:r>
              <a:rPr lang="en-GB" dirty="0"/>
              <a:t>the state of a database is independent of the lifetime of a program</a:t>
            </a:r>
          </a:p>
          <a:p>
            <a:pPr marL="720000" lvl="1" indent="-636457">
              <a:buFont typeface="+mj-lt"/>
              <a:buAutoNum type="arabicPeriod"/>
            </a:pPr>
            <a:r>
              <a:rPr lang="en-GB" dirty="0"/>
              <a:t>the same logical database can be stored in different ways on a storage medium</a:t>
            </a:r>
          </a:p>
        </p:txBody>
      </p:sp>
      <p:sp>
        <p:nvSpPr>
          <p:cNvPr id="2" name="Footer Placeholder 1">
            <a:extLst>
              <a:ext uri="{FF2B5EF4-FFF2-40B4-BE49-F238E27FC236}">
                <a16:creationId xmlns:a16="http://schemas.microsoft.com/office/drawing/2014/main" id="{4C627875-E5DF-0040-B239-EA47F61E7E8C}"/>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22EAA57F-2ABE-E44E-8020-C6FFB94C9C16}"/>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3. Information Management</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16418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Abstraction</a:t>
            </a:r>
          </a:p>
        </p:txBody>
      </p:sp>
      <p:sp>
        <p:nvSpPr>
          <p:cNvPr id="3" name="Content Placeholder 2"/>
          <p:cNvSpPr>
            <a:spLocks noGrp="1"/>
          </p:cNvSpPr>
          <p:nvPr>
            <p:ph idx="1"/>
          </p:nvPr>
        </p:nvSpPr>
        <p:spPr/>
        <p:txBody>
          <a:bodyPr/>
          <a:lstStyle/>
          <a:p>
            <a:r>
              <a:rPr lang="en-US" dirty="0"/>
              <a:t>Depending on the “degree of abstraction” data is classified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Diagram 4"/>
          <p:cNvGraphicFramePr/>
          <p:nvPr/>
        </p:nvGraphicFramePr>
        <p:xfrm>
          <a:off x="395015" y="2736676"/>
          <a:ext cx="7992202" cy="462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8171879" y="2736676"/>
            <a:ext cx="3707384" cy="4524315"/>
          </a:xfrm>
          <a:prstGeom prst="rect">
            <a:avLst/>
          </a:prstGeom>
          <a:noFill/>
        </p:spPr>
        <p:txBody>
          <a:bodyPr wrap="square" rtlCol="0">
            <a:spAutoFit/>
          </a:bodyPr>
          <a:lstStyle/>
          <a:p>
            <a:pPr algn="l"/>
            <a:r>
              <a:rPr lang="en-US" sz="3200" dirty="0">
                <a:solidFill>
                  <a:schemeClr val="tx1"/>
                </a:solidFill>
                <a:latin typeface="Calibri"/>
                <a:cs typeface="Calibri"/>
              </a:rPr>
              <a:t>Knowledge Graphs</a:t>
            </a:r>
          </a:p>
          <a:p>
            <a:pPr algn="l"/>
            <a:r>
              <a:rPr lang="en-US" sz="3200" dirty="0">
                <a:solidFill>
                  <a:schemeClr val="tx1"/>
                </a:solidFill>
                <a:latin typeface="Calibri"/>
                <a:cs typeface="Calibri"/>
              </a:rPr>
              <a:t>Rules</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Relational data</a:t>
            </a:r>
          </a:p>
          <a:p>
            <a:pPr algn="l"/>
            <a:r>
              <a:rPr lang="en-US" sz="3200" dirty="0">
                <a:solidFill>
                  <a:schemeClr val="tx1"/>
                </a:solidFill>
                <a:latin typeface="Calibri"/>
                <a:cs typeface="Calibri"/>
              </a:rPr>
              <a:t>XML and RDF data</a:t>
            </a:r>
          </a:p>
          <a:p>
            <a:pPr algn="l"/>
            <a:endParaRPr lang="en-US" sz="3200" dirty="0">
              <a:solidFill>
                <a:schemeClr val="tx1"/>
              </a:solidFill>
              <a:latin typeface="Calibri"/>
              <a:cs typeface="Calibri"/>
            </a:endParaRPr>
          </a:p>
          <a:p>
            <a:pPr algn="l"/>
            <a:r>
              <a:rPr lang="en-US" sz="3200" dirty="0">
                <a:solidFill>
                  <a:schemeClr val="tx1"/>
                </a:solidFill>
                <a:latin typeface="Calibri"/>
                <a:cs typeface="Calibri"/>
              </a:rPr>
              <a:t>Measurement data</a:t>
            </a:r>
          </a:p>
          <a:p>
            <a:pPr algn="l"/>
            <a:r>
              <a:rPr lang="en-US" sz="3200">
                <a:solidFill>
                  <a:schemeClr val="tx1"/>
                </a:solidFill>
                <a:latin typeface="Calibri"/>
                <a:cs typeface="Calibri"/>
              </a:rPr>
              <a:t>Text, Images </a:t>
            </a:r>
            <a:r>
              <a:rPr lang="en-US" sz="3200" dirty="0">
                <a:solidFill>
                  <a:schemeClr val="tx1"/>
                </a:solidFill>
                <a:latin typeface="Calibri"/>
                <a:cs typeface="Calibri"/>
              </a:rPr>
              <a:t>and Video</a:t>
            </a:r>
          </a:p>
        </p:txBody>
      </p:sp>
    </p:spTree>
    <p:extLst>
      <p:ext uri="{BB962C8B-B14F-4D97-AF65-F5344CB8AC3E}">
        <p14:creationId xmlns:p14="http://schemas.microsoft.com/office/powerpoint/2010/main" val="926832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a:t>
            </a:r>
            <a:r>
              <a:rPr lang="en-US"/>
              <a:t>of Abstraction - Characteristics</a:t>
            </a:r>
            <a:endParaRPr lang="en-US" dirty="0"/>
          </a:p>
        </p:txBody>
      </p:sp>
      <p:sp>
        <p:nvSpPr>
          <p:cNvPr id="3" name="Content Placeholder 2"/>
          <p:cNvSpPr>
            <a:spLocks noGrp="1"/>
          </p:cNvSpPr>
          <p:nvPr>
            <p:ph idx="1"/>
          </p:nvPr>
        </p:nvSpPr>
        <p:spPr/>
        <p:txBody>
          <a:bodyPr/>
          <a:lstStyle/>
          <a:p>
            <a:r>
              <a:rPr lang="en-US" sz="3600" dirty="0"/>
              <a:t>Unstructured data</a:t>
            </a:r>
          </a:p>
          <a:p>
            <a:pPr marL="571500" indent="-571500">
              <a:buFont typeface="Arial" charset="0"/>
              <a:buChar char="•"/>
            </a:pPr>
            <a:r>
              <a:rPr lang="en-US" sz="2800" dirty="0"/>
              <a:t>Data captured from measurements and human input</a:t>
            </a:r>
          </a:p>
          <a:p>
            <a:pPr marL="571500" indent="-571500">
              <a:buFont typeface="Arial" charset="0"/>
              <a:buChar char="•"/>
            </a:pPr>
            <a:r>
              <a:rPr lang="en-US" sz="2800" dirty="0"/>
              <a:t>Structure given by static data types (e.g. time series) </a:t>
            </a:r>
          </a:p>
          <a:p>
            <a:r>
              <a:rPr lang="en-US" sz="3600" dirty="0"/>
              <a:t>Structured data</a:t>
            </a:r>
          </a:p>
          <a:p>
            <a:pPr marL="571500" indent="-571500">
              <a:buFont typeface="Arial" charset="0"/>
              <a:buChar char="•"/>
            </a:pPr>
            <a:r>
              <a:rPr lang="en-US" sz="2800" dirty="0"/>
              <a:t>Data is structured according to a schema</a:t>
            </a:r>
          </a:p>
          <a:p>
            <a:pPr marL="571500" indent="-571500">
              <a:buFont typeface="Arial" charset="0"/>
              <a:buChar char="•"/>
            </a:pPr>
            <a:r>
              <a:rPr lang="en-US" sz="2800" dirty="0"/>
              <a:t>Captures relationships in the data</a:t>
            </a:r>
          </a:p>
          <a:p>
            <a:r>
              <a:rPr lang="en-US" sz="3600" dirty="0"/>
              <a:t>Knowledge</a:t>
            </a:r>
          </a:p>
          <a:p>
            <a:pPr marL="457200" indent="-457200">
              <a:buFont typeface="Arial" charset="0"/>
              <a:buChar char="•"/>
            </a:pPr>
            <a:r>
              <a:rPr lang="en-US" sz="2800" dirty="0"/>
              <a:t>Schema can evolve dynamically as </a:t>
            </a:r>
            <a:r>
              <a:rPr lang="en-US" sz="2800"/>
              <a:t>knowledge expands</a:t>
            </a:r>
          </a:p>
          <a:p>
            <a:pPr marL="457200" indent="-457200">
              <a:buFont typeface="Arial" charset="0"/>
              <a:buChar char="•"/>
            </a:pPr>
            <a:r>
              <a:rPr lang="en-US" sz="2800"/>
              <a:t>Decisions are made using the information</a:t>
            </a:r>
            <a:endParaRPr lang="en-US" sz="2800" dirty="0"/>
          </a:p>
          <a:p>
            <a:pPr lvl="0"/>
            <a:r>
              <a:rPr lang="en-US" sz="3600" dirty="0">
                <a:solidFill>
                  <a:srgbClr val="000000"/>
                </a:solidFill>
              </a:rPr>
              <a:t>The classification is not strict!</a:t>
            </a:r>
          </a:p>
          <a:p>
            <a:pPr marL="457200" indent="-457200">
              <a:buFont typeface="Arial" charset="0"/>
              <a:buChar char="•"/>
            </a:pPr>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5747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Google &amp; Wikipedia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44588"/>
            <a:ext cx="5228341" cy="4972607"/>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7">
            <a:extLst>
              <a:ext uri="{FF2B5EF4-FFF2-40B4-BE49-F238E27FC236}">
                <a16:creationId xmlns:a16="http://schemas.microsoft.com/office/drawing/2014/main" id="{D30FC567-F989-874A-B8F6-553946D1B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892" y="1944588"/>
            <a:ext cx="6010893" cy="4964400"/>
          </a:xfrm>
          <a:prstGeom prst="rect">
            <a:avLst/>
          </a:prstGeom>
        </p:spPr>
      </p:pic>
      <p:sp>
        <p:nvSpPr>
          <p:cNvPr id="9" name="TextBox 8">
            <a:extLst>
              <a:ext uri="{FF2B5EF4-FFF2-40B4-BE49-F238E27FC236}">
                <a16:creationId xmlns:a16="http://schemas.microsoft.com/office/drawing/2014/main" id="{ADE8A44A-664C-294F-BC9C-165757308D16}"/>
              </a:ext>
            </a:extLst>
          </p:cNvPr>
          <p:cNvSpPr txBox="1"/>
          <p:nvPr/>
        </p:nvSpPr>
        <p:spPr>
          <a:xfrm>
            <a:off x="7989815" y="7129164"/>
            <a:ext cx="575800" cy="323165"/>
          </a:xfrm>
          <a:prstGeom prst="rect">
            <a:avLst/>
          </a:prstGeom>
          <a:noFill/>
        </p:spPr>
        <p:txBody>
          <a:bodyPr wrap="none" rtlCol="0">
            <a:spAutoFit/>
          </a:bodyPr>
          <a:lstStyle/>
          <a:p>
            <a:r>
              <a:rPr lang="en-US"/>
              <a:t>2020</a:t>
            </a:r>
          </a:p>
        </p:txBody>
      </p:sp>
      <p:sp>
        <p:nvSpPr>
          <p:cNvPr id="10" name="TextBox 9">
            <a:extLst>
              <a:ext uri="{FF2B5EF4-FFF2-40B4-BE49-F238E27FC236}">
                <a16:creationId xmlns:a16="http://schemas.microsoft.com/office/drawing/2014/main" id="{BDE2CFFD-BCFA-AF4D-BB55-EA5776E6DA98}"/>
              </a:ext>
            </a:extLst>
          </p:cNvPr>
          <p:cNvSpPr txBox="1"/>
          <p:nvPr/>
        </p:nvSpPr>
        <p:spPr>
          <a:xfrm>
            <a:off x="2865301" y="7135978"/>
            <a:ext cx="575800" cy="323165"/>
          </a:xfrm>
          <a:prstGeom prst="rect">
            <a:avLst/>
          </a:prstGeom>
          <a:noFill/>
        </p:spPr>
        <p:txBody>
          <a:bodyPr wrap="none" rtlCol="0">
            <a:spAutoFit/>
          </a:bodyPr>
          <a:lstStyle/>
          <a:p>
            <a:r>
              <a:rPr lang="en-US"/>
              <a:t>2018</a:t>
            </a:r>
          </a:p>
        </p:txBody>
      </p:sp>
    </p:spTree>
    <p:extLst>
      <p:ext uri="{BB962C8B-B14F-4D97-AF65-F5344CB8AC3E}">
        <p14:creationId xmlns:p14="http://schemas.microsoft.com/office/powerpoint/2010/main" val="195201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dirty="0"/>
              <a:t>Example</a:t>
            </a:r>
          </a:p>
        </p:txBody>
      </p:sp>
      <p:sp>
        <p:nvSpPr>
          <p:cNvPr id="3" name="Content Placeholder 2"/>
          <p:cNvSpPr>
            <a:spLocks noGrp="1"/>
          </p:cNvSpPr>
          <p:nvPr>
            <p:ph idx="1"/>
          </p:nvPr>
        </p:nvSpPr>
        <p:spPr/>
        <p:txBody>
          <a:bodyPr/>
          <a:lstStyle/>
          <a:p>
            <a:r>
              <a:rPr lang="en-US" sz="3600" dirty="0"/>
              <a:t>Unstructured data: a GPS trace</a:t>
            </a:r>
          </a:p>
          <a:p>
            <a:endParaRPr lang="en-US" sz="3600" dirty="0"/>
          </a:p>
          <a:p>
            <a:br>
              <a:rPr lang="en-US" sz="3600"/>
            </a:br>
            <a:r>
              <a:rPr lang="en-US" sz="3600"/>
              <a:t>Structured </a:t>
            </a:r>
            <a:r>
              <a:rPr lang="en-US" sz="3600" dirty="0"/>
              <a:t>data: Road segments, Places</a:t>
            </a:r>
          </a:p>
          <a:p>
            <a:endParaRPr lang="en-US" sz="3600" dirty="0"/>
          </a:p>
          <a:p>
            <a:endParaRPr lang="en-US" sz="3600" dirty="0"/>
          </a:p>
          <a:p>
            <a:r>
              <a:rPr lang="en-US" sz="3600" dirty="0"/>
              <a:t>Knowledge: Concepts and Inferences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39" y="2171577"/>
            <a:ext cx="5112568" cy="11274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527" y="4094928"/>
            <a:ext cx="4579689" cy="129426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239" y="6187271"/>
            <a:ext cx="5076267" cy="1098759"/>
          </a:xfrm>
          <a:prstGeom prst="rect">
            <a:avLst/>
          </a:prstGeom>
        </p:spPr>
      </p:pic>
      <p:sp>
        <p:nvSpPr>
          <p:cNvPr id="8" name="TextBox 7"/>
          <p:cNvSpPr txBox="1"/>
          <p:nvPr/>
        </p:nvSpPr>
        <p:spPr>
          <a:xfrm>
            <a:off x="8233023" y="1607148"/>
            <a:ext cx="3646239" cy="5693866"/>
          </a:xfrm>
          <a:prstGeom prst="rect">
            <a:avLst/>
          </a:prstGeom>
          <a:noFill/>
        </p:spPr>
        <p:txBody>
          <a:bodyPr wrap="square" rtlCol="0">
            <a:spAutoFit/>
          </a:bodyPr>
          <a:lstStyle/>
          <a:p>
            <a:pPr algn="l"/>
            <a:r>
              <a:rPr lang="en-US" sz="2800" dirty="0">
                <a:latin typeface="Calibri" charset="0"/>
                <a:ea typeface="Calibri" charset="0"/>
                <a:cs typeface="Calibri" charset="0"/>
              </a:rPr>
              <a:t>Bob’s and Alice’s </a:t>
            </a:r>
            <a:br>
              <a:rPr lang="en-US" sz="2800" dirty="0">
                <a:latin typeface="Calibri" charset="0"/>
                <a:ea typeface="Calibri" charset="0"/>
                <a:cs typeface="Calibri" charset="0"/>
              </a:rPr>
            </a:br>
            <a:r>
              <a:rPr lang="en-US" sz="2800" dirty="0">
                <a:latin typeface="Calibri" charset="0"/>
                <a:ea typeface="Calibri" charset="0"/>
                <a:cs typeface="Calibri" charset="0"/>
              </a:rPr>
              <a:t>GPS trace</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Places that Bob </a:t>
            </a:r>
            <a:br>
              <a:rPr lang="en-US" sz="2800" dirty="0">
                <a:latin typeface="Calibri" charset="0"/>
                <a:ea typeface="Calibri" charset="0"/>
                <a:cs typeface="Calibri" charset="0"/>
              </a:rPr>
            </a:br>
            <a:r>
              <a:rPr lang="en-US" sz="2800" dirty="0">
                <a:latin typeface="Calibri" charset="0"/>
                <a:ea typeface="Calibri" charset="0"/>
                <a:cs typeface="Calibri" charset="0"/>
              </a:rPr>
              <a:t>and Alice visit</a:t>
            </a:r>
          </a:p>
          <a:p>
            <a:pPr algn="l"/>
            <a:endParaRPr lang="en-US" sz="28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Bob and Alice are </a:t>
            </a:r>
            <a:br>
              <a:rPr lang="en-US" sz="2800" dirty="0">
                <a:latin typeface="Calibri" charset="0"/>
                <a:ea typeface="Calibri" charset="0"/>
                <a:cs typeface="Calibri" charset="0"/>
              </a:rPr>
            </a:br>
            <a:r>
              <a:rPr lang="en-US" sz="2800" dirty="0">
                <a:latin typeface="Calibri" charset="0"/>
                <a:ea typeface="Calibri" charset="0"/>
                <a:cs typeface="Calibri" charset="0"/>
              </a:rPr>
              <a:t>frequently together </a:t>
            </a:r>
            <a:br>
              <a:rPr lang="en-US" sz="2800" dirty="0">
                <a:latin typeface="Calibri" charset="0"/>
                <a:ea typeface="Calibri" charset="0"/>
                <a:cs typeface="Calibri" charset="0"/>
              </a:rPr>
            </a:br>
            <a:r>
              <a:rPr lang="en-US" sz="2800" dirty="0">
                <a:latin typeface="Calibri" charset="0"/>
                <a:ea typeface="Calibri" charset="0"/>
                <a:cs typeface="Calibri" charset="0"/>
              </a:rPr>
              <a:t>in Ouchy</a:t>
            </a:r>
            <a:r>
              <a:rPr lang="en-US" sz="2800">
                <a:latin typeface="Calibri" charset="0"/>
                <a:ea typeface="Calibri" charset="0"/>
                <a:cs typeface="Calibri" charset="0"/>
              </a:rPr>
              <a:t>, thus:</a:t>
            </a:r>
            <a:br>
              <a:rPr lang="en-US" sz="2800">
                <a:latin typeface="Calibri" charset="0"/>
                <a:ea typeface="Calibri" charset="0"/>
                <a:cs typeface="Calibri" charset="0"/>
              </a:rPr>
            </a:br>
            <a:r>
              <a:rPr lang="en-US" sz="2800" i="1">
                <a:latin typeface="Calibri" charset="0"/>
                <a:ea typeface="Calibri" charset="0"/>
                <a:cs typeface="Calibri" charset="0"/>
              </a:rPr>
              <a:t>Bob </a:t>
            </a:r>
            <a:r>
              <a:rPr lang="en-US" sz="2800" i="1" dirty="0">
                <a:latin typeface="Calibri" charset="0"/>
                <a:ea typeface="Calibri" charset="0"/>
                <a:cs typeface="Calibri" charset="0"/>
              </a:rPr>
              <a:t>loves Alice</a:t>
            </a:r>
          </a:p>
        </p:txBody>
      </p:sp>
    </p:spTree>
    <p:extLst>
      <p:ext uri="{BB962C8B-B14F-4D97-AF65-F5344CB8AC3E}">
        <p14:creationId xmlns:p14="http://schemas.microsoft.com/office/powerpoint/2010/main" val="170763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 Building</a:t>
            </a:r>
            <a:endParaRPr lang="en-US" dirty="0"/>
          </a:p>
        </p:txBody>
      </p:sp>
      <p:sp>
        <p:nvSpPr>
          <p:cNvPr id="3" name="Content Placeholder 2"/>
          <p:cNvSpPr>
            <a:spLocks noGrp="1"/>
          </p:cNvSpPr>
          <p:nvPr>
            <p:ph idx="1"/>
          </p:nvPr>
        </p:nvSpPr>
        <p:spPr>
          <a:xfrm>
            <a:off x="233048" y="1549485"/>
            <a:ext cx="8154855" cy="5809192"/>
          </a:xfrm>
        </p:spPr>
        <p:txBody>
          <a:bodyPr/>
          <a:lstStyle/>
          <a:p>
            <a:r>
              <a:rPr lang="en-US" dirty="0"/>
              <a:t>Creating “higher level abstractions” </a:t>
            </a:r>
            <a:r>
              <a:rPr lang="en-US"/>
              <a:t>from  “</a:t>
            </a:r>
            <a:r>
              <a:rPr lang="en-US" dirty="0"/>
              <a:t>lower level data”</a:t>
            </a:r>
          </a:p>
          <a:p>
            <a:pPr marL="571500" indent="-571500">
              <a:buFont typeface="Arial" charset="0"/>
              <a:buChar char="•"/>
            </a:pPr>
            <a:r>
              <a:rPr lang="en-US" sz="3600"/>
              <a:t>Using Statistical </a:t>
            </a:r>
            <a:r>
              <a:rPr lang="en-US" sz="3600" dirty="0"/>
              <a:t>and Machine Learning</a:t>
            </a:r>
            <a:br>
              <a:rPr lang="en-US" sz="3600" dirty="0"/>
            </a:br>
            <a:r>
              <a:rPr lang="en-US" sz="3600" dirty="0"/>
              <a:t>methods, as well as rule-based</a:t>
            </a:r>
            <a:br>
              <a:rPr lang="en-US" sz="3600" dirty="0"/>
            </a:br>
            <a:r>
              <a:rPr lang="en-US" sz="3600" dirty="0"/>
              <a:t>approaches</a:t>
            </a:r>
          </a:p>
          <a:p>
            <a:pPr marL="571500" indent="-571500">
              <a:buFont typeface="Arial" charset="0"/>
              <a:buChar char="•"/>
            </a:pPr>
            <a:r>
              <a:rPr lang="en-US" sz="3600" dirty="0"/>
              <a:t>Typically on large datasets</a:t>
            </a:r>
          </a:p>
          <a:p>
            <a:pPr marL="571500" indent="-571500">
              <a:buFont typeface="Arial" charset="0"/>
              <a:buChar char="•"/>
            </a:pPr>
            <a:r>
              <a:rPr lang="en-US" sz="3600" dirty="0"/>
              <a:t>Also called</a:t>
            </a:r>
            <a:r>
              <a:rPr lang="en-US" sz="3600"/>
              <a:t>: data mining, </a:t>
            </a:r>
            <a:br>
              <a:rPr lang="en-US" sz="3600"/>
            </a:br>
            <a:r>
              <a:rPr lang="en-US" sz="3600"/>
              <a:t>data </a:t>
            </a:r>
            <a:r>
              <a:rPr lang="en-US" sz="3600" dirty="0"/>
              <a:t>science</a:t>
            </a:r>
            <a:r>
              <a:rPr lang="en-US" sz="3600"/>
              <a:t>, data analytics etc.</a:t>
            </a:r>
            <a:endParaRPr lang="en-US"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15" y="2216946"/>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2" y="4014785"/>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515" y="5887703"/>
            <a:ext cx="3607107" cy="780759"/>
          </a:xfrm>
          <a:prstGeom prst="rect">
            <a:avLst/>
          </a:prstGeom>
        </p:spPr>
      </p:pic>
      <p:sp>
        <p:nvSpPr>
          <p:cNvPr id="8" name="Down Arrow 7"/>
          <p:cNvSpPr/>
          <p:nvPr/>
        </p:nvSpPr>
        <p:spPr bwMode="auto">
          <a:xfrm>
            <a:off x="9255901" y="3058559"/>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Down Arrow 8"/>
          <p:cNvSpPr/>
          <p:nvPr/>
        </p:nvSpPr>
        <p:spPr bwMode="auto">
          <a:xfrm>
            <a:off x="9300032" y="5051385"/>
            <a:ext cx="648072" cy="812210"/>
          </a:xfrm>
          <a:prstGeom prst="down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p:cNvSpPr txBox="1"/>
          <p:nvPr/>
        </p:nvSpPr>
        <p:spPr>
          <a:xfrm>
            <a:off x="9962092" y="3163452"/>
            <a:ext cx="1515095" cy="646331"/>
          </a:xfrm>
          <a:prstGeom prst="rect">
            <a:avLst/>
          </a:prstGeom>
          <a:noFill/>
        </p:spPr>
        <p:txBody>
          <a:bodyPr wrap="none" rtlCol="0">
            <a:spAutoFit/>
          </a:bodyPr>
          <a:lstStyle/>
          <a:p>
            <a:r>
              <a:rPr lang="en-US" sz="1800" b="1" dirty="0">
                <a:latin typeface="Calibri" charset="0"/>
                <a:ea typeface="Calibri" charset="0"/>
                <a:cs typeface="Calibri" charset="0"/>
              </a:rPr>
              <a:t>Segmentation</a:t>
            </a:r>
          </a:p>
          <a:p>
            <a:r>
              <a:rPr lang="en-US" sz="1800" b="1" dirty="0">
                <a:latin typeface="Calibri" charset="0"/>
                <a:ea typeface="Calibri" charset="0"/>
                <a:cs typeface="Calibri" charset="0"/>
              </a:rPr>
              <a:t>Clustering</a:t>
            </a:r>
          </a:p>
        </p:txBody>
      </p:sp>
      <p:sp>
        <p:nvSpPr>
          <p:cNvPr id="11" name="TextBox 10"/>
          <p:cNvSpPr txBox="1"/>
          <p:nvPr/>
        </p:nvSpPr>
        <p:spPr>
          <a:xfrm>
            <a:off x="9968597" y="5121947"/>
            <a:ext cx="1740541" cy="646331"/>
          </a:xfrm>
          <a:prstGeom prst="rect">
            <a:avLst/>
          </a:prstGeom>
          <a:noFill/>
        </p:spPr>
        <p:txBody>
          <a:bodyPr wrap="none" rtlCol="0">
            <a:spAutoFit/>
          </a:bodyPr>
          <a:lstStyle/>
          <a:p>
            <a:r>
              <a:rPr lang="en-US" sz="1800" b="1" dirty="0">
                <a:latin typeface="Calibri" charset="0"/>
                <a:ea typeface="Calibri" charset="0"/>
                <a:cs typeface="Calibri" charset="0"/>
              </a:rPr>
              <a:t>Classification</a:t>
            </a:r>
          </a:p>
          <a:p>
            <a:r>
              <a:rPr lang="en-US" sz="1800" b="1" dirty="0">
                <a:latin typeface="Calibri" charset="0"/>
                <a:ea typeface="Calibri" charset="0"/>
                <a:cs typeface="Calibri" charset="0"/>
              </a:rPr>
              <a:t>Knowledge base</a:t>
            </a:r>
          </a:p>
        </p:txBody>
      </p:sp>
    </p:spTree>
    <p:extLst>
      <p:ext uri="{BB962C8B-B14F-4D97-AF65-F5344CB8AC3E}">
        <p14:creationId xmlns:p14="http://schemas.microsoft.com/office/powerpoint/2010/main" val="5449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939848" y="3045878"/>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
        <p:nvSpPr>
          <p:cNvPr id="7" name="AutoShape 4"/>
          <p:cNvSpPr>
            <a:spLocks noChangeArrowheads="1"/>
          </p:cNvSpPr>
          <p:nvPr/>
        </p:nvSpPr>
        <p:spPr bwMode="auto">
          <a:xfrm>
            <a:off x="4723509" y="591569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12" name="Right Arrow 11"/>
          <p:cNvSpPr/>
          <p:nvPr/>
        </p:nvSpPr>
        <p:spPr bwMode="auto">
          <a:xfrm rot="5400000">
            <a:off x="4363520"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420306" y="4127165"/>
            <a:ext cx="4111311" cy="3192019"/>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Model Usage</a:t>
            </a:r>
            <a:r>
              <a:rPr lang="en-GB" sz="2500">
                <a:latin typeface="Calibri" charset="0"/>
                <a:ea typeface="Calibri" charset="0"/>
                <a:cs typeface="Calibri" charset="0"/>
              </a:rPr>
              <a:t>: given a model, find some specific data</a:t>
            </a:r>
          </a:p>
          <a:p>
            <a:pPr algn="l"/>
            <a:endParaRPr lang="en-GB" sz="2500">
              <a:latin typeface="Calibri" charset="0"/>
              <a:ea typeface="Calibri" charset="0"/>
              <a:cs typeface="Calibri" charset="0"/>
            </a:endParaRPr>
          </a:p>
          <a:p>
            <a:pPr algn="l"/>
            <a:endParaRPr lang="en-GB" sz="2500">
              <a:latin typeface="Calibri" charset="0"/>
              <a:ea typeface="Calibri" charset="0"/>
              <a:cs typeface="Calibri" charset="0"/>
            </a:endParaRPr>
          </a:p>
          <a:p>
            <a:pPr algn="l"/>
            <a:r>
              <a:rPr lang="en-GB" sz="2500" i="1">
                <a:latin typeface="Calibri" charset="0"/>
                <a:ea typeface="Calibri" charset="0"/>
                <a:cs typeface="Calibri" charset="0"/>
              </a:rPr>
              <a:t>Example:</a:t>
            </a:r>
          </a:p>
          <a:p>
            <a:pPr algn="l"/>
            <a:r>
              <a:rPr lang="en-GB" sz="2500">
                <a:latin typeface="Calibri" charset="0"/>
                <a:ea typeface="Calibri" charset="0"/>
                <a:cs typeface="Calibri" charset="0"/>
              </a:rPr>
              <a:t>Temperature model allows to find  temperature at selected locations</a:t>
            </a:r>
          </a:p>
        </p:txBody>
      </p:sp>
      <p:sp>
        <p:nvSpPr>
          <p:cNvPr id="14" name="Right Arrow 13"/>
          <p:cNvSpPr/>
          <p:nvPr/>
        </p:nvSpPr>
        <p:spPr bwMode="auto">
          <a:xfrm rot="16200000">
            <a:off x="5205451" y="4507992"/>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6688016" y="4118443"/>
            <a:ext cx="4958039" cy="3192019"/>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Model Building</a:t>
            </a:r>
            <a:r>
              <a:rPr lang="en-GB" sz="2500">
                <a:latin typeface="Calibri" charset="0"/>
                <a:ea typeface="Calibri" charset="0"/>
                <a:cs typeface="Calibri" charset="0"/>
              </a:rPr>
              <a:t>: given data, find a model the matches the data</a:t>
            </a:r>
          </a:p>
          <a:p>
            <a:pPr algn="l"/>
            <a:endParaRPr lang="en-GB" sz="2500">
              <a:latin typeface="Calibri" charset="0"/>
              <a:ea typeface="Calibri" charset="0"/>
              <a:cs typeface="Calibri" charset="0"/>
            </a:endParaRPr>
          </a:p>
          <a:p>
            <a:pPr algn="l"/>
            <a:endParaRPr lang="en-GB" sz="2500">
              <a:latin typeface="Calibri" charset="0"/>
              <a:ea typeface="Calibri" charset="0"/>
              <a:cs typeface="Calibri" charset="0"/>
            </a:endParaRPr>
          </a:p>
          <a:p>
            <a:pPr algn="l"/>
            <a:r>
              <a:rPr lang="en-GB" sz="2500" i="1">
                <a:latin typeface="Calibri" charset="0"/>
                <a:ea typeface="Calibri" charset="0"/>
                <a:cs typeface="Calibri" charset="0"/>
              </a:rPr>
              <a:t>Example:</a:t>
            </a:r>
          </a:p>
          <a:p>
            <a:pPr algn="l"/>
            <a:r>
              <a:rPr lang="en-GB" sz="2500">
                <a:latin typeface="Calibri" charset="0"/>
                <a:ea typeface="Calibri" charset="0"/>
                <a:cs typeface="Calibri" charset="0"/>
              </a:rPr>
              <a:t>Given temperature measurements, find a function that interpolates for all locations</a:t>
            </a:r>
          </a:p>
        </p:txBody>
      </p:sp>
      <p:pic>
        <p:nvPicPr>
          <p:cNvPr id="21" name="Picture 20"/>
          <p:cNvPicPr>
            <a:picLocks noChangeAspect="1"/>
          </p:cNvPicPr>
          <p:nvPr/>
        </p:nvPicPr>
        <p:blipFill>
          <a:blip r:embed="rId3"/>
          <a:stretch>
            <a:fillRect/>
          </a:stretch>
        </p:blipFill>
        <p:spPr>
          <a:xfrm>
            <a:off x="4629961" y="1548712"/>
            <a:ext cx="1964506" cy="1348131"/>
          </a:xfrm>
          <a:prstGeom prst="rect">
            <a:avLst/>
          </a:prstGeom>
        </p:spPr>
      </p:pic>
      <p:pic>
        <p:nvPicPr>
          <p:cNvPr id="3" name="Picture 2"/>
          <p:cNvPicPr>
            <a:picLocks noChangeAspect="1"/>
          </p:cNvPicPr>
          <p:nvPr/>
        </p:nvPicPr>
        <p:blipFill>
          <a:blip r:embed="rId4"/>
          <a:stretch>
            <a:fillRect/>
          </a:stretch>
        </p:blipFill>
        <p:spPr>
          <a:xfrm>
            <a:off x="5378344" y="6788793"/>
            <a:ext cx="748383" cy="665407"/>
          </a:xfrm>
          <a:prstGeom prst="rect">
            <a:avLst/>
          </a:prstGeom>
        </p:spPr>
      </p:pic>
    </p:spTree>
    <p:extLst>
      <p:ext uri="{BB962C8B-B14F-4D97-AF65-F5344CB8AC3E}">
        <p14:creationId xmlns:p14="http://schemas.microsoft.com/office/powerpoint/2010/main" val="4131257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EA3D-047B-D246-B30B-CCCCA72DE4D7}"/>
              </a:ext>
            </a:extLst>
          </p:cNvPr>
          <p:cNvSpPr>
            <a:spLocks noGrp="1"/>
          </p:cNvSpPr>
          <p:nvPr>
            <p:ph type="title"/>
          </p:nvPr>
        </p:nvSpPr>
        <p:spPr/>
        <p:txBody>
          <a:bodyPr/>
          <a:lstStyle/>
          <a:p>
            <a:r>
              <a:rPr lang="en-US"/>
              <a:t>Model Usage</a:t>
            </a:r>
          </a:p>
        </p:txBody>
      </p:sp>
      <p:sp>
        <p:nvSpPr>
          <p:cNvPr id="3" name="Content Placeholder 2">
            <a:extLst>
              <a:ext uri="{FF2B5EF4-FFF2-40B4-BE49-F238E27FC236}">
                <a16:creationId xmlns:a16="http://schemas.microsoft.com/office/drawing/2014/main" id="{BD73FBFD-EC28-E042-9AE0-F4CCD937C7B5}"/>
              </a:ext>
            </a:extLst>
          </p:cNvPr>
          <p:cNvSpPr>
            <a:spLocks noGrp="1"/>
          </p:cNvSpPr>
          <p:nvPr>
            <p:ph idx="1"/>
          </p:nvPr>
        </p:nvSpPr>
        <p:spPr/>
        <p:txBody>
          <a:bodyPr/>
          <a:lstStyle/>
          <a:p>
            <a:r>
              <a:rPr lang="en-US"/>
              <a:t>Model is used to generate data for performing various tasks</a:t>
            </a:r>
          </a:p>
          <a:p>
            <a:pPr marL="457200" indent="-457200">
              <a:buFont typeface="Arial" panose="020B0604020202020204" pitchFamily="34" charset="0"/>
              <a:buChar char="•"/>
            </a:pPr>
            <a:r>
              <a:rPr lang="en-US"/>
              <a:t>Document retrieval</a:t>
            </a:r>
          </a:p>
          <a:p>
            <a:pPr marL="457200" indent="-457200">
              <a:buFont typeface="Arial" panose="020B0604020202020204" pitchFamily="34" charset="0"/>
              <a:buChar char="•"/>
            </a:pPr>
            <a:r>
              <a:rPr lang="en-US"/>
              <a:t>Query answering</a:t>
            </a:r>
          </a:p>
          <a:p>
            <a:pPr marL="457200" indent="-457200">
              <a:buFont typeface="Arial" panose="020B0604020202020204" pitchFamily="34" charset="0"/>
              <a:buChar char="•"/>
            </a:pPr>
            <a:r>
              <a:rPr lang="en-US"/>
              <a:t>Prediction</a:t>
            </a:r>
          </a:p>
          <a:p>
            <a:endParaRPr lang="en-US"/>
          </a:p>
          <a:p>
            <a:r>
              <a:rPr lang="en-US"/>
              <a:t>Model usage generates new data, from which more models can be built.</a:t>
            </a:r>
          </a:p>
        </p:txBody>
      </p:sp>
      <p:sp>
        <p:nvSpPr>
          <p:cNvPr id="4" name="Footer Placeholder 3">
            <a:extLst>
              <a:ext uri="{FF2B5EF4-FFF2-40B4-BE49-F238E27FC236}">
                <a16:creationId xmlns:a16="http://schemas.microsoft.com/office/drawing/2014/main" id="{0F8877C2-32C1-8C42-9986-1E05D67436C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14592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030-82AC-CD41-8581-8858FD641CEA}"/>
              </a:ext>
            </a:extLst>
          </p:cNvPr>
          <p:cNvSpPr>
            <a:spLocks noGrp="1"/>
          </p:cNvSpPr>
          <p:nvPr>
            <p:ph type="title"/>
          </p:nvPr>
        </p:nvSpPr>
        <p:spPr/>
        <p:txBody>
          <a:bodyPr/>
          <a:lstStyle/>
          <a:p>
            <a:r>
              <a:rPr lang="en-US"/>
              <a:t>Model Building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BCE72-7B9F-B348-B8ED-623DFC9DDC48}"/>
                  </a:ext>
                </a:extLst>
              </p:cNvPr>
              <p:cNvSpPr>
                <a:spLocks noGrp="1"/>
              </p:cNvSpPr>
              <p:nvPr>
                <p:ph idx="1"/>
              </p:nvPr>
            </p:nvSpPr>
            <p:spPr/>
            <p:txBody>
              <a:bodyPr/>
              <a:lstStyle/>
              <a:p>
                <a:r>
                  <a:rPr lang="en-US" sz="3200"/>
                  <a:t>Adding new functions that “interpret” the data in novel ways.</a:t>
                </a:r>
              </a:p>
              <a:p>
                <a:endParaRPr lang="en-US" sz="3200"/>
              </a:p>
              <a:p>
                <a:r>
                  <a:rPr lang="en-US" sz="3200"/>
                  <a:t>Example:</a:t>
                </a:r>
              </a:p>
              <a:p>
                <a:pPr lvl="1"/>
                <a:r>
                  <a:rPr lang="en-US" sz="2700"/>
                  <a:t>Original model: 	</a:t>
                </a:r>
                <a14:m>
                  <m:oMath xmlns:m="http://schemas.openxmlformats.org/officeDocument/2006/math">
                    <m:r>
                      <a:rPr lang="fr-CH" sz="2700" b="0" i="1" smtClean="0">
                        <a:latin typeface="Cambria Math" panose="02040503050406030204" pitchFamily="18" charset="0"/>
                      </a:rPr>
                      <m:t>𝑝𝑜𝑠𝑖𝑡𝑖𝑜𝑛</m:t>
                    </m:r>
                    <m:d>
                      <m:dPr>
                        <m:ctrlPr>
                          <a:rPr lang="fr-CH" sz="2700" b="0" i="1" smtClean="0">
                            <a:latin typeface="Cambria Math" panose="02040503050406030204" pitchFamily="18" charset="0"/>
                          </a:rPr>
                        </m:ctrlPr>
                      </m:dPr>
                      <m:e>
                        <m:r>
                          <a:rPr lang="fr-CH" sz="2700" b="0" i="1" smtClean="0">
                            <a:latin typeface="Cambria Math" panose="02040503050406030204" pitchFamily="18" charset="0"/>
                          </a:rPr>
                          <m:t>𝑡</m:t>
                        </m:r>
                      </m:e>
                    </m:d>
                    <m:r>
                      <a:rPr lang="fr-CH" sz="2700" b="0" i="1" smtClean="0">
                        <a:latin typeface="Cambria Math" panose="02040503050406030204" pitchFamily="18" charset="0"/>
                      </a:rPr>
                      <m:t>:</m:t>
                    </m:r>
                    <m:r>
                      <a:rPr lang="fr-CH" sz="2700" b="0" i="1" smtClean="0">
                        <a:latin typeface="Cambria Math" panose="02040503050406030204" pitchFamily="18" charset="0"/>
                      </a:rPr>
                      <m:t>𝑇</m:t>
                    </m:r>
                    <m:r>
                      <a:rPr lang="fr-CH" sz="2700" b="0" i="1" smtClean="0">
                        <a:latin typeface="Cambria Math" panose="02040503050406030204" pitchFamily="18" charset="0"/>
                        <a:ea typeface="Cambria Math" panose="02040503050406030204" pitchFamily="18" charset="0"/>
                      </a:rPr>
                      <m:t>→</m:t>
                    </m:r>
                    <m:sSup>
                      <m:sSupPr>
                        <m:ctrlPr>
                          <a:rPr lang="fr-CH" sz="2700" b="0" i="1" smtClean="0">
                            <a:latin typeface="Cambria Math" panose="02040503050406030204" pitchFamily="18" charset="0"/>
                            <a:ea typeface="Cambria Math" panose="02040503050406030204" pitchFamily="18" charset="0"/>
                          </a:rPr>
                        </m:ctrlPr>
                      </m:sSupPr>
                      <m:e>
                        <m:r>
                          <a:rPr lang="fr-CH" sz="2700" b="0" i="1" smtClean="0">
                            <a:latin typeface="Cambria Math" panose="02040503050406030204" pitchFamily="18" charset="0"/>
                            <a:ea typeface="Cambria Math" panose="02040503050406030204" pitchFamily="18" charset="0"/>
                          </a:rPr>
                          <m:t>ℝ</m:t>
                        </m:r>
                      </m:e>
                      <m:sup>
                        <m:r>
                          <a:rPr lang="fr-CH" sz="2700" b="0" i="1" smtClean="0">
                            <a:latin typeface="Cambria Math" panose="02040503050406030204" pitchFamily="18" charset="0"/>
                            <a:ea typeface="Cambria Math" panose="02040503050406030204" pitchFamily="18" charset="0"/>
                          </a:rPr>
                          <m:t>2</m:t>
                        </m:r>
                      </m:sup>
                    </m:sSup>
                  </m:oMath>
                </a14:m>
                <a:endParaRPr lang="en-US" sz="2700" baseline="30000"/>
              </a:p>
              <a:p>
                <a:pPr lvl="1"/>
                <a:r>
                  <a:rPr lang="en-US" sz="2700"/>
                  <a:t>New model: 		</a:t>
                </a:r>
                <a14:m>
                  <m:oMath xmlns:m="http://schemas.openxmlformats.org/officeDocument/2006/math">
                    <m:r>
                      <a:rPr lang="fr-CH" sz="2700" b="0" i="1" smtClean="0">
                        <a:latin typeface="Cambria Math" panose="02040503050406030204" pitchFamily="18" charset="0"/>
                      </a:rPr>
                      <m:t>𝑠𝑡𝑟𝑒𝑒𝑡</m:t>
                    </m:r>
                    <m:d>
                      <m:dPr>
                        <m:ctrlPr>
                          <a:rPr lang="fr-CH" sz="2700" b="0" i="1" smtClean="0">
                            <a:latin typeface="Cambria Math" panose="02040503050406030204" pitchFamily="18" charset="0"/>
                          </a:rPr>
                        </m:ctrlPr>
                      </m:dPr>
                      <m:e>
                        <m:sSub>
                          <m:sSubPr>
                            <m:ctrlPr>
                              <a:rPr lang="fr-CH" sz="2700" b="0" i="1" smtClean="0">
                                <a:latin typeface="Cambria Math" panose="02040503050406030204" pitchFamily="18" charset="0"/>
                              </a:rPr>
                            </m:ctrlPr>
                          </m:sSubPr>
                          <m:e>
                            <m:r>
                              <a:rPr lang="fr-CH" sz="2700" b="0" i="1" smtClean="0">
                                <a:latin typeface="Cambria Math" panose="02040503050406030204" pitchFamily="18" charset="0"/>
                              </a:rPr>
                              <m:t>𝑝</m:t>
                            </m:r>
                          </m:e>
                          <m:sub>
                            <m:r>
                              <a:rPr lang="fr-CH" sz="2700" b="0" i="1" smtClean="0">
                                <a:latin typeface="Cambria Math" panose="02040503050406030204" pitchFamily="18" charset="0"/>
                              </a:rPr>
                              <m:t>1</m:t>
                            </m:r>
                          </m:sub>
                        </m:sSub>
                        <m:r>
                          <a:rPr lang="fr-CH" sz="2700" b="0" i="1" smtClean="0">
                            <a:latin typeface="Cambria Math" panose="02040503050406030204" pitchFamily="18" charset="0"/>
                          </a:rPr>
                          <m:t>,</m:t>
                        </m:r>
                        <m:sSub>
                          <m:sSubPr>
                            <m:ctrlPr>
                              <a:rPr lang="fr-CH" sz="2700" i="1">
                                <a:latin typeface="Cambria Math" panose="02040503050406030204" pitchFamily="18" charset="0"/>
                              </a:rPr>
                            </m:ctrlPr>
                          </m:sSubPr>
                          <m:e>
                            <m:r>
                              <a:rPr lang="fr-CH" sz="2700" i="1">
                                <a:latin typeface="Cambria Math" panose="02040503050406030204" pitchFamily="18" charset="0"/>
                              </a:rPr>
                              <m:t>𝑝</m:t>
                            </m:r>
                          </m:e>
                          <m:sub>
                            <m:r>
                              <a:rPr lang="fr-CH" sz="2700" b="0" i="1" smtClean="0">
                                <a:latin typeface="Cambria Math" panose="02040503050406030204" pitchFamily="18" charset="0"/>
                              </a:rPr>
                              <m:t>2</m:t>
                            </m:r>
                          </m:sub>
                        </m:sSub>
                      </m:e>
                    </m:d>
                    <m:r>
                      <a:rPr lang="fr-CH" sz="2700" b="0" i="1" smtClean="0">
                        <a:latin typeface="Cambria Math" panose="02040503050406030204" pitchFamily="18" charset="0"/>
                      </a:rPr>
                      <m:t>:</m:t>
                    </m:r>
                  </m:oMath>
                </a14:m>
                <a:r>
                  <a:rPr lang="fr-CH" sz="2700">
                    <a:ea typeface="Cambria Math" panose="02040503050406030204" pitchFamily="18" charset="0"/>
                  </a:rPr>
                  <a:t> </a:t>
                </a:r>
                <a14:m>
                  <m:oMath xmlns:m="http://schemas.openxmlformats.org/officeDocument/2006/math">
                    <m:sSup>
                      <m:sSupPr>
                        <m:ctrlPr>
                          <a:rPr lang="fr-CH" sz="2700" i="1">
                            <a:latin typeface="Cambria Math" panose="02040503050406030204" pitchFamily="18" charset="0"/>
                            <a:ea typeface="Cambria Math" panose="02040503050406030204" pitchFamily="18" charset="0"/>
                          </a:rPr>
                        </m:ctrlPr>
                      </m:sSupPr>
                      <m:e>
                        <m:r>
                          <a:rPr lang="fr-CH" sz="2700" i="1">
                            <a:latin typeface="Cambria Math" panose="02040503050406030204" pitchFamily="18" charset="0"/>
                            <a:ea typeface="Cambria Math" panose="02040503050406030204" pitchFamily="18" charset="0"/>
                          </a:rPr>
                          <m:t>ℝ</m:t>
                        </m:r>
                      </m:e>
                      <m:sup>
                        <m:r>
                          <a:rPr lang="fr-CH" sz="2700" i="1">
                            <a:latin typeface="Cambria Math" panose="02040503050406030204" pitchFamily="18" charset="0"/>
                            <a:ea typeface="Cambria Math" panose="02040503050406030204" pitchFamily="18" charset="0"/>
                          </a:rPr>
                          <m:t>2</m:t>
                        </m:r>
                      </m:sup>
                    </m:sSup>
                    <m:r>
                      <a:rPr lang="fr-CH" sz="2700" i="1">
                        <a:latin typeface="Cambria Math" panose="02040503050406030204" pitchFamily="18" charset="0"/>
                        <a:ea typeface="Cambria Math" panose="02040503050406030204" pitchFamily="18" charset="0"/>
                      </a:rPr>
                      <m:t> </m:t>
                    </m:r>
                    <m:r>
                      <a:rPr lang="fr-CH" sz="2700" i="1" smtClean="0">
                        <a:latin typeface="Cambria Math" panose="02040503050406030204" pitchFamily="18" charset="0"/>
                        <a:ea typeface="Cambria Math" panose="02040503050406030204" pitchFamily="18" charset="0"/>
                      </a:rPr>
                      <m:t>×</m:t>
                    </m:r>
                    <m:sSup>
                      <m:sSupPr>
                        <m:ctrlPr>
                          <a:rPr lang="fr-CH" sz="2700" i="1">
                            <a:latin typeface="Cambria Math" panose="02040503050406030204" pitchFamily="18" charset="0"/>
                            <a:ea typeface="Cambria Math" panose="02040503050406030204" pitchFamily="18" charset="0"/>
                          </a:rPr>
                        </m:ctrlPr>
                      </m:sSupPr>
                      <m:e>
                        <m:r>
                          <a:rPr lang="fr-CH" sz="2700" i="1">
                            <a:latin typeface="Cambria Math" panose="02040503050406030204" pitchFamily="18" charset="0"/>
                            <a:ea typeface="Cambria Math" panose="02040503050406030204" pitchFamily="18" charset="0"/>
                          </a:rPr>
                          <m:t>ℝ</m:t>
                        </m:r>
                      </m:e>
                      <m:sup>
                        <m:r>
                          <a:rPr lang="fr-CH" sz="2700" i="1">
                            <a:latin typeface="Cambria Math" panose="02040503050406030204" pitchFamily="18" charset="0"/>
                            <a:ea typeface="Cambria Math" panose="02040503050406030204" pitchFamily="18" charset="0"/>
                          </a:rPr>
                          <m:t>2</m:t>
                        </m:r>
                      </m:sup>
                    </m:sSup>
                    <m:r>
                      <a:rPr lang="fr-CH" sz="2700" i="1" smtClean="0">
                        <a:latin typeface="Cambria Math" panose="02040503050406030204" pitchFamily="18" charset="0"/>
                        <a:ea typeface="Cambria Math" panose="02040503050406030204" pitchFamily="18" charset="0"/>
                      </a:rPr>
                      <m:t>→</m:t>
                    </m:r>
                    <m:r>
                      <a:rPr lang="fr-CH" sz="2700" i="1" smtClean="0">
                        <a:latin typeface="Cambria Math" panose="02040503050406030204" pitchFamily="18" charset="0"/>
                        <a:ea typeface="Cambria Math" panose="02040503050406030204" pitchFamily="18" charset="0"/>
                      </a:rPr>
                      <m:t>𝔹</m:t>
                    </m:r>
                  </m:oMath>
                </a14:m>
                <a:endParaRPr lang="en-US" sz="2700"/>
              </a:p>
              <a:p>
                <a:r>
                  <a:rPr lang="en-US" sz="3200"/>
                  <a:t>The function </a:t>
                </a:r>
                <a14:m>
                  <m:oMath xmlns:m="http://schemas.openxmlformats.org/officeDocument/2006/math">
                    <m:r>
                      <a:rPr lang="fr-CH" sz="3200" i="1">
                        <a:latin typeface="Cambria Math" panose="02040503050406030204" pitchFamily="18" charset="0"/>
                      </a:rPr>
                      <m:t>𝑠𝑡𝑟𝑒𝑒𝑡</m:t>
                    </m:r>
                  </m:oMath>
                </a14:m>
                <a:r>
                  <a:rPr lang="en-US" sz="3200"/>
                  <a:t> is obtained by analyzing the velocity of position data</a:t>
                </a:r>
              </a:p>
              <a:p>
                <a:endParaRPr lang="en-US" sz="3200"/>
              </a:p>
              <a:p>
                <a:r>
                  <a:rPr lang="en-US" sz="3200"/>
                  <a:t>Methods: Data mining, Machine Learning, Data cleaning, Data integration, Inference, Rules</a:t>
                </a:r>
              </a:p>
              <a:p>
                <a:endParaRPr lang="en-US" sz="3200"/>
              </a:p>
            </p:txBody>
          </p:sp>
        </mc:Choice>
        <mc:Fallback xmlns="">
          <p:sp>
            <p:nvSpPr>
              <p:cNvPr id="3" name="Content Placeholder 2">
                <a:extLst>
                  <a:ext uri="{FF2B5EF4-FFF2-40B4-BE49-F238E27FC236}">
                    <a16:creationId xmlns:a16="http://schemas.microsoft.com/office/drawing/2014/main" id="{EFFBCE72-7B9F-B348-B8ED-623DFC9DDC48}"/>
                  </a:ext>
                </a:extLst>
              </p:cNvPr>
              <p:cNvSpPr>
                <a:spLocks noGrp="1" noRot="1" noChangeAspect="1" noMove="1" noResize="1" noEditPoints="1" noAdjustHandles="1" noChangeArrowheads="1" noChangeShapeType="1" noTextEdit="1"/>
              </p:cNvSpPr>
              <p:nvPr>
                <p:ph idx="1"/>
              </p:nvPr>
            </p:nvSpPr>
            <p:spPr>
              <a:blipFill>
                <a:blip r:embed="rId3"/>
                <a:stretch>
                  <a:fillRect l="-1058" t="-10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F848FC5-B059-D341-A552-81396A49B6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70652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Representing the Models as Data</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087" y="2525997"/>
            <a:ext cx="3816424"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464" y="4323836"/>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87" y="5977036"/>
            <a:ext cx="3607107" cy="780759"/>
          </a:xfrm>
          <a:prstGeom prst="rect">
            <a:avLst/>
          </a:prstGeom>
        </p:spPr>
      </p:pic>
      <p:sp>
        <p:nvSpPr>
          <p:cNvPr id="8" name="TextBox 7"/>
          <p:cNvSpPr txBox="1"/>
          <p:nvPr/>
        </p:nvSpPr>
        <p:spPr>
          <a:xfrm>
            <a:off x="800152"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4950278" y="4107785"/>
          <a:ext cx="3005576" cy="1139826"/>
        </p:xfrm>
        <a:graphic>
          <a:graphicData uri="http://schemas.openxmlformats.org/drawingml/2006/table">
            <a:tbl>
              <a:tblPr firstRow="1" bandRow="1">
                <a:tableStyleId>{5FD0F851-EC5A-4D38-B0AD-8093EC10F338}</a:tableStyleId>
              </a:tblPr>
              <a:tblGrid>
                <a:gridCol w="751394">
                  <a:extLst>
                    <a:ext uri="{9D8B030D-6E8A-4147-A177-3AD203B41FA5}">
                      <a16:colId xmlns:a16="http://schemas.microsoft.com/office/drawing/2014/main" val="20000"/>
                    </a:ext>
                  </a:extLst>
                </a:gridCol>
                <a:gridCol w="751394">
                  <a:extLst>
                    <a:ext uri="{9D8B030D-6E8A-4147-A177-3AD203B41FA5}">
                      <a16:colId xmlns:a16="http://schemas.microsoft.com/office/drawing/2014/main" val="20001"/>
                    </a:ext>
                  </a:extLst>
                </a:gridCol>
                <a:gridCol w="751394">
                  <a:extLst>
                    <a:ext uri="{9D8B030D-6E8A-4147-A177-3AD203B41FA5}">
                      <a16:colId xmlns:a16="http://schemas.microsoft.com/office/drawing/2014/main" val="20002"/>
                    </a:ext>
                  </a:extLst>
                </a:gridCol>
                <a:gridCol w="751394">
                  <a:extLst>
                    <a:ext uri="{9D8B030D-6E8A-4147-A177-3AD203B41FA5}">
                      <a16:colId xmlns:a16="http://schemas.microsoft.com/office/drawing/2014/main" val="20003"/>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a:latin typeface="Calibri"/>
                          <a:cs typeface="Calibri"/>
                        </a:rPr>
                        <a:t>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1:00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8315895" y="4079414"/>
          <a:ext cx="3456384" cy="1139826"/>
        </p:xfrm>
        <a:graphic>
          <a:graphicData uri="http://schemas.openxmlformats.org/drawingml/2006/table">
            <a:tbl>
              <a:tblPr firstRow="1" bandRow="1">
                <a:tableStyleId>{5FD0F851-EC5A-4D38-B0AD-8093EC10F338}</a:tableStyleId>
              </a:tblPr>
              <a:tblGrid>
                <a:gridCol w="1152128">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tblGrid>
              <a:tr h="292073">
                <a:tc>
                  <a:txBody>
                    <a:bodyPr/>
                    <a:lstStyle/>
                    <a:p>
                      <a:r>
                        <a:rPr lang="fr-FR" sz="1800" dirty="0">
                          <a:latin typeface="Calibri"/>
                          <a:cs typeface="Calibri"/>
                        </a:rPr>
                        <a:t>segment</a:t>
                      </a:r>
                    </a:p>
                  </a:txBody>
                  <a:tcPr marL="118793" marR="118793" marT="52811" marB="52811"/>
                </a:tc>
                <a:tc>
                  <a:txBody>
                    <a:bodyPr/>
                    <a:lstStyle/>
                    <a:p>
                      <a:r>
                        <a:rPr lang="fr-FR" sz="1800" dirty="0" err="1">
                          <a:latin typeface="Calibri"/>
                          <a:cs typeface="Calibri"/>
                        </a:rPr>
                        <a:t>xs</a:t>
                      </a:r>
                      <a:endParaRPr lang="fr-FR" sz="1800" dirty="0">
                        <a:latin typeface="Calibri"/>
                        <a:cs typeface="Calibri"/>
                      </a:endParaRPr>
                    </a:p>
                  </a:txBody>
                  <a:tcPr marL="118793" marR="118793" marT="52811" marB="52811"/>
                </a:tc>
                <a:tc>
                  <a:txBody>
                    <a:bodyPr/>
                    <a:lstStyle/>
                    <a:p>
                      <a:r>
                        <a:rPr lang="fr-FR" sz="1800" dirty="0" err="1">
                          <a:latin typeface="Calibri"/>
                          <a:cs typeface="Calibri"/>
                        </a:rPr>
                        <a:t>ys</a:t>
                      </a:r>
                      <a:endParaRPr lang="fr-FR" sz="1800" dirty="0">
                        <a:latin typeface="Calibri"/>
                        <a:cs typeface="Calibri"/>
                      </a:endParaRPr>
                    </a:p>
                  </a:txBody>
                  <a:tcPr marL="118793" marR="118793" marT="52811" marB="52811"/>
                </a:tc>
                <a:tc>
                  <a:txBody>
                    <a:bodyPr/>
                    <a:lstStyle/>
                    <a:p>
                      <a:r>
                        <a:rPr lang="fr-FR" sz="1800" dirty="0" err="1">
                          <a:latin typeface="Calibri"/>
                          <a:cs typeface="Calibri"/>
                        </a:rPr>
                        <a:t>xe</a:t>
                      </a:r>
                      <a:endParaRPr lang="fr-FR" sz="1800" dirty="0">
                        <a:latin typeface="Calibri"/>
                        <a:cs typeface="Calibri"/>
                      </a:endParaRPr>
                    </a:p>
                  </a:txBody>
                  <a:tcPr marL="118793" marR="118793" marT="52811" marB="52811"/>
                </a:tc>
                <a:tc>
                  <a:txBody>
                    <a:bodyPr/>
                    <a:lstStyle/>
                    <a:p>
                      <a:r>
                        <a:rPr lang="fr-FR" sz="1800" dirty="0" err="1">
                          <a:latin typeface="Calibri"/>
                          <a:cs typeface="Calibri"/>
                        </a:rPr>
                        <a:t>ye</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s221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s222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20</a:t>
                      </a:r>
                    </a:p>
                  </a:txBody>
                  <a:tcPr marL="118793" marR="118793" marT="52811" marB="52811"/>
                </a:tc>
                <a:tc>
                  <a:txBody>
                    <a:bodyPr/>
                    <a:lstStyle/>
                    <a:p>
                      <a:r>
                        <a:rPr lang="fr-FR" sz="1800" dirty="0">
                          <a:latin typeface="Calibri"/>
                          <a:cs typeface="Calibri"/>
                        </a:rPr>
                        <a:t>27</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7225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Representing the Models as Data</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68" y="2412941"/>
            <a:ext cx="3566373" cy="8416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38" y="4260613"/>
            <a:ext cx="3168352" cy="895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61" y="6318712"/>
            <a:ext cx="3607107" cy="780759"/>
          </a:xfrm>
          <a:prstGeom prst="rect">
            <a:avLst/>
          </a:prstGeom>
        </p:spPr>
      </p:pic>
      <p:sp>
        <p:nvSpPr>
          <p:cNvPr id="8" name="TextBox 7"/>
          <p:cNvSpPr txBox="1"/>
          <p:nvPr/>
        </p:nvSpPr>
        <p:spPr>
          <a:xfrm>
            <a:off x="156261" y="1535172"/>
            <a:ext cx="4278736" cy="523220"/>
          </a:xfrm>
          <a:prstGeom prst="rect">
            <a:avLst/>
          </a:prstGeom>
          <a:noFill/>
        </p:spPr>
        <p:txBody>
          <a:bodyPr wrap="none" rtlCol="0">
            <a:spAutoFit/>
          </a:bodyPr>
          <a:lstStyle/>
          <a:p>
            <a:r>
              <a:rPr lang="en-US" sz="2800" dirty="0">
                <a:latin typeface="Calibri" charset="0"/>
                <a:ea typeface="Calibri" charset="0"/>
                <a:cs typeface="Calibri" charset="0"/>
              </a:rPr>
              <a:t>Model (Information System)</a:t>
            </a:r>
          </a:p>
        </p:txBody>
      </p:sp>
      <p:sp>
        <p:nvSpPr>
          <p:cNvPr id="9" name="TextBox 8"/>
          <p:cNvSpPr txBox="1"/>
          <p:nvPr/>
        </p:nvSpPr>
        <p:spPr>
          <a:xfrm>
            <a:off x="7523807" y="1535172"/>
            <a:ext cx="3637919" cy="523220"/>
          </a:xfrm>
          <a:prstGeom prst="rect">
            <a:avLst/>
          </a:prstGeom>
          <a:noFill/>
        </p:spPr>
        <p:txBody>
          <a:bodyPr wrap="none" rtlCol="0">
            <a:spAutoFit/>
          </a:bodyPr>
          <a:lstStyle/>
          <a:p>
            <a:r>
              <a:rPr lang="en-US" sz="2800" dirty="0">
                <a:latin typeface="Calibri" charset="0"/>
                <a:ea typeface="Calibri" charset="0"/>
                <a:cs typeface="Calibri" charset="0"/>
              </a:rPr>
              <a:t>Data </a:t>
            </a:r>
            <a:r>
              <a:rPr lang="en-US" sz="2800">
                <a:latin typeface="Calibri" charset="0"/>
                <a:ea typeface="Calibri" charset="0"/>
                <a:cs typeface="Calibri" charset="0"/>
              </a:rPr>
              <a:t>(Database System</a:t>
            </a:r>
            <a:r>
              <a:rPr lang="en-US" sz="2800" dirty="0">
                <a:latin typeface="Calibri" charset="0"/>
                <a:ea typeface="Calibri" charset="0"/>
                <a:cs typeface="Calibri" charset="0"/>
              </a:rPr>
              <a:t>)</a:t>
            </a:r>
          </a:p>
        </p:txBody>
      </p:sp>
      <p:graphicFrame>
        <p:nvGraphicFramePr>
          <p:cNvPr id="10" name="Table 9"/>
          <p:cNvGraphicFramePr>
            <a:graphicFrameLocks noGrp="1"/>
          </p:cNvGraphicFramePr>
          <p:nvPr>
            <p:extLst/>
          </p:nvPr>
        </p:nvGraphicFramePr>
        <p:xfrm>
          <a:off x="7163767" y="2116545"/>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err="1">
                          <a:latin typeface="Calibri"/>
                          <a:cs typeface="Calibri"/>
                        </a:rPr>
                        <a:t>t</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5:00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14</a:t>
                      </a:r>
                    </a:p>
                  </a:txBody>
                  <a:tcPr marL="118793" marR="118793" marT="52811" marB="52811"/>
                </a:tc>
                <a:tc>
                  <a:txBody>
                    <a:bodyPr/>
                    <a:lstStyle/>
                    <a:p>
                      <a:r>
                        <a:rPr lang="fr-FR" sz="1800" dirty="0">
                          <a:latin typeface="Calibri"/>
                          <a:cs typeface="Calibri"/>
                        </a:rPr>
                        <a:t>5:01</a:t>
                      </a: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5:02</a:t>
                      </a:r>
                    </a:p>
                  </a:txBody>
                  <a:tcPr marL="118793" marR="118793" marT="52811" marB="52811"/>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4950278" y="4107785"/>
          <a:ext cx="3005576" cy="1139826"/>
        </p:xfrm>
        <a:graphic>
          <a:graphicData uri="http://schemas.openxmlformats.org/drawingml/2006/table">
            <a:tbl>
              <a:tblPr firstRow="1" bandRow="1">
                <a:tableStyleId>{5FD0F851-EC5A-4D38-B0AD-8093EC10F338}</a:tableStyleId>
              </a:tblPr>
              <a:tblGrid>
                <a:gridCol w="751394">
                  <a:extLst>
                    <a:ext uri="{9D8B030D-6E8A-4147-A177-3AD203B41FA5}">
                      <a16:colId xmlns:a16="http://schemas.microsoft.com/office/drawing/2014/main" val="20000"/>
                    </a:ext>
                  </a:extLst>
                </a:gridCol>
                <a:gridCol w="751394">
                  <a:extLst>
                    <a:ext uri="{9D8B030D-6E8A-4147-A177-3AD203B41FA5}">
                      <a16:colId xmlns:a16="http://schemas.microsoft.com/office/drawing/2014/main" val="20001"/>
                    </a:ext>
                  </a:extLst>
                </a:gridCol>
                <a:gridCol w="751394">
                  <a:extLst>
                    <a:ext uri="{9D8B030D-6E8A-4147-A177-3AD203B41FA5}">
                      <a16:colId xmlns:a16="http://schemas.microsoft.com/office/drawing/2014/main" val="20002"/>
                    </a:ext>
                  </a:extLst>
                </a:gridCol>
                <a:gridCol w="751394">
                  <a:extLst>
                    <a:ext uri="{9D8B030D-6E8A-4147-A177-3AD203B41FA5}">
                      <a16:colId xmlns:a16="http://schemas.microsoft.com/office/drawing/2014/main" val="20003"/>
                    </a:ext>
                  </a:extLst>
                </a:gridCol>
              </a:tblGrid>
              <a:tr h="292073">
                <a:tc>
                  <a:txBody>
                    <a:bodyPr/>
                    <a:lstStyle/>
                    <a:p>
                      <a:r>
                        <a:rPr lang="fr-FR" sz="1800" dirty="0">
                          <a:latin typeface="Calibri"/>
                          <a:cs typeface="Calibri"/>
                        </a:rPr>
                        <a:t>place</a:t>
                      </a:r>
                    </a:p>
                  </a:txBody>
                  <a:tcPr marL="118793" marR="118793" marT="52811" marB="52811"/>
                </a:tc>
                <a:tc>
                  <a:txBody>
                    <a:bodyPr/>
                    <a:lstStyle/>
                    <a:p>
                      <a:r>
                        <a:rPr lang="fr-FR" sz="1800" dirty="0">
                          <a:latin typeface="Calibri"/>
                          <a:cs typeface="Calibri"/>
                        </a:rPr>
                        <a:t>x</a:t>
                      </a:r>
                    </a:p>
                  </a:txBody>
                  <a:tcPr marL="118793" marR="118793" marT="52811" marB="52811"/>
                </a:tc>
                <a:tc>
                  <a:txBody>
                    <a:bodyPr/>
                    <a:lstStyle/>
                    <a:p>
                      <a:r>
                        <a:rPr lang="fr-FR" sz="1800" dirty="0">
                          <a:latin typeface="Calibri"/>
                          <a:cs typeface="Calibri"/>
                        </a:rPr>
                        <a:t>y</a:t>
                      </a:r>
                    </a:p>
                  </a:txBody>
                  <a:tcPr marL="118793" marR="118793" marT="52811" marB="52811"/>
                </a:tc>
                <a:tc>
                  <a:txBody>
                    <a:bodyPr/>
                    <a:lstStyle/>
                    <a:p>
                      <a:r>
                        <a:rPr lang="fr-FR" sz="1800" dirty="0">
                          <a:latin typeface="Calibri"/>
                          <a:cs typeface="Calibri"/>
                        </a:rPr>
                        <a:t>d</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p111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2:00</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p112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1:00</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8315895" y="4079414"/>
          <a:ext cx="3456384" cy="1139826"/>
        </p:xfrm>
        <a:graphic>
          <a:graphicData uri="http://schemas.openxmlformats.org/drawingml/2006/table">
            <a:tbl>
              <a:tblPr firstRow="1" bandRow="1">
                <a:tableStyleId>{5FD0F851-EC5A-4D38-B0AD-8093EC10F338}</a:tableStyleId>
              </a:tblPr>
              <a:tblGrid>
                <a:gridCol w="1152128">
                  <a:extLst>
                    <a:ext uri="{9D8B030D-6E8A-4147-A177-3AD203B41FA5}">
                      <a16:colId xmlns:a16="http://schemas.microsoft.com/office/drawing/2014/main" val="20000"/>
                    </a:ext>
                  </a:extLst>
                </a:gridCol>
                <a:gridCol w="576064">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tblGrid>
              <a:tr h="292073">
                <a:tc>
                  <a:txBody>
                    <a:bodyPr/>
                    <a:lstStyle/>
                    <a:p>
                      <a:r>
                        <a:rPr lang="fr-FR" sz="1800" dirty="0">
                          <a:latin typeface="Calibri"/>
                          <a:cs typeface="Calibri"/>
                        </a:rPr>
                        <a:t>segment</a:t>
                      </a:r>
                    </a:p>
                  </a:txBody>
                  <a:tcPr marL="118793" marR="118793" marT="52811" marB="52811"/>
                </a:tc>
                <a:tc>
                  <a:txBody>
                    <a:bodyPr/>
                    <a:lstStyle/>
                    <a:p>
                      <a:r>
                        <a:rPr lang="fr-FR" sz="1800" dirty="0" err="1">
                          <a:latin typeface="Calibri"/>
                          <a:cs typeface="Calibri"/>
                        </a:rPr>
                        <a:t>xs</a:t>
                      </a:r>
                      <a:endParaRPr lang="fr-FR" sz="1800" dirty="0">
                        <a:latin typeface="Calibri"/>
                        <a:cs typeface="Calibri"/>
                      </a:endParaRPr>
                    </a:p>
                  </a:txBody>
                  <a:tcPr marL="118793" marR="118793" marT="52811" marB="52811"/>
                </a:tc>
                <a:tc>
                  <a:txBody>
                    <a:bodyPr/>
                    <a:lstStyle/>
                    <a:p>
                      <a:r>
                        <a:rPr lang="fr-FR" sz="1800" dirty="0" err="1">
                          <a:latin typeface="Calibri"/>
                          <a:cs typeface="Calibri"/>
                        </a:rPr>
                        <a:t>ys</a:t>
                      </a:r>
                      <a:endParaRPr lang="fr-FR" sz="1800" dirty="0">
                        <a:latin typeface="Calibri"/>
                        <a:cs typeface="Calibri"/>
                      </a:endParaRPr>
                    </a:p>
                  </a:txBody>
                  <a:tcPr marL="118793" marR="118793" marT="52811" marB="52811"/>
                </a:tc>
                <a:tc>
                  <a:txBody>
                    <a:bodyPr/>
                    <a:lstStyle/>
                    <a:p>
                      <a:r>
                        <a:rPr lang="fr-FR" sz="1800" dirty="0" err="1">
                          <a:latin typeface="Calibri"/>
                          <a:cs typeface="Calibri"/>
                        </a:rPr>
                        <a:t>xe</a:t>
                      </a:r>
                      <a:endParaRPr lang="fr-FR" sz="1800" dirty="0">
                        <a:latin typeface="Calibri"/>
                        <a:cs typeface="Calibri"/>
                      </a:endParaRPr>
                    </a:p>
                  </a:txBody>
                  <a:tcPr marL="118793" marR="118793" marT="52811" marB="52811"/>
                </a:tc>
                <a:tc>
                  <a:txBody>
                    <a:bodyPr/>
                    <a:lstStyle/>
                    <a:p>
                      <a:r>
                        <a:rPr lang="fr-FR" sz="1800" dirty="0" err="1">
                          <a:latin typeface="Calibri"/>
                          <a:cs typeface="Calibri"/>
                        </a:rPr>
                        <a:t>ye</a:t>
                      </a:r>
                      <a:endParaRPr lang="fr-FR" sz="1800" dirty="0">
                        <a:latin typeface="Calibri"/>
                        <a:cs typeface="Calibri"/>
                      </a:endParaRP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s221</a:t>
                      </a:r>
                    </a:p>
                  </a:txBody>
                  <a:tcPr marL="118793" marR="118793" marT="52811" marB="52811"/>
                </a:tc>
                <a:tc>
                  <a:txBody>
                    <a:bodyPr/>
                    <a:lstStyle/>
                    <a:p>
                      <a:r>
                        <a:rPr lang="fr-FR" sz="1800" dirty="0">
                          <a:latin typeface="Calibri"/>
                          <a:cs typeface="Calibri"/>
                        </a:rPr>
                        <a:t>12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s222</a:t>
                      </a:r>
                    </a:p>
                  </a:txBody>
                  <a:tcPr marL="118793" marR="118793" marT="52811" marB="52811"/>
                </a:tc>
                <a:tc>
                  <a:txBody>
                    <a:bodyPr/>
                    <a:lstStyle/>
                    <a:p>
                      <a:r>
                        <a:rPr lang="fr-FR" sz="1800" dirty="0">
                          <a:latin typeface="Calibri"/>
                          <a:cs typeface="Calibri"/>
                        </a:rPr>
                        <a:t>13</a:t>
                      </a:r>
                    </a:p>
                  </a:txBody>
                  <a:tcPr marL="118793" marR="118793" marT="52811" marB="52811"/>
                </a:tc>
                <a:tc>
                  <a:txBody>
                    <a:bodyPr/>
                    <a:lstStyle/>
                    <a:p>
                      <a:r>
                        <a:rPr lang="fr-FR" sz="1800" dirty="0">
                          <a:latin typeface="Calibri"/>
                          <a:cs typeface="Calibri"/>
                        </a:rPr>
                        <a:t>15</a:t>
                      </a:r>
                    </a:p>
                  </a:txBody>
                  <a:tcPr marL="118793" marR="118793" marT="52811" marB="52811"/>
                </a:tc>
                <a:tc>
                  <a:txBody>
                    <a:bodyPr/>
                    <a:lstStyle/>
                    <a:p>
                      <a:r>
                        <a:rPr lang="fr-FR" sz="1800" dirty="0">
                          <a:latin typeface="Calibri"/>
                          <a:cs typeface="Calibri"/>
                        </a:rPr>
                        <a:t>20</a:t>
                      </a:r>
                    </a:p>
                  </a:txBody>
                  <a:tcPr marL="118793" marR="118793" marT="52811" marB="52811"/>
                </a:tc>
                <a:tc>
                  <a:txBody>
                    <a:bodyPr/>
                    <a:lstStyle/>
                    <a:p>
                      <a:r>
                        <a:rPr lang="fr-FR" sz="1800" dirty="0">
                          <a:latin typeface="Calibri"/>
                          <a:cs typeface="Calibri"/>
                        </a:rPr>
                        <a:t>27</a:t>
                      </a:r>
                    </a:p>
                  </a:txBody>
                  <a:tcPr marL="118793" marR="118793" marT="52811" marB="52811"/>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7019751" y="5639899"/>
          <a:ext cx="4392489" cy="1519768"/>
        </p:xfrm>
        <a:graphic>
          <a:graphicData uri="http://schemas.openxmlformats.org/drawingml/2006/table">
            <a:tbl>
              <a:tblPr firstRow="1" bandRow="1">
                <a:tableStyleId>{5FD0F851-EC5A-4D38-B0AD-8093EC10F338}</a:tableStyleId>
              </a:tblPr>
              <a:tblGrid>
                <a:gridCol w="1464163">
                  <a:extLst>
                    <a:ext uri="{9D8B030D-6E8A-4147-A177-3AD203B41FA5}">
                      <a16:colId xmlns:a16="http://schemas.microsoft.com/office/drawing/2014/main" val="20000"/>
                    </a:ext>
                  </a:extLst>
                </a:gridCol>
                <a:gridCol w="1464163">
                  <a:extLst>
                    <a:ext uri="{9D8B030D-6E8A-4147-A177-3AD203B41FA5}">
                      <a16:colId xmlns:a16="http://schemas.microsoft.com/office/drawing/2014/main" val="20001"/>
                    </a:ext>
                  </a:extLst>
                </a:gridCol>
                <a:gridCol w="1464163">
                  <a:extLst>
                    <a:ext uri="{9D8B030D-6E8A-4147-A177-3AD203B41FA5}">
                      <a16:colId xmlns:a16="http://schemas.microsoft.com/office/drawing/2014/main" val="20002"/>
                    </a:ext>
                  </a:extLst>
                </a:gridCol>
              </a:tblGrid>
              <a:tr h="292073">
                <a:tc>
                  <a:txBody>
                    <a:bodyPr/>
                    <a:lstStyle/>
                    <a:p>
                      <a:r>
                        <a:rPr lang="fr-FR" sz="1800" dirty="0" err="1">
                          <a:latin typeface="Calibri"/>
                          <a:cs typeface="Calibri"/>
                        </a:rPr>
                        <a:t>Subject</a:t>
                      </a:r>
                      <a:endParaRPr lang="fr-FR" sz="1800" dirty="0">
                        <a:latin typeface="Calibri"/>
                        <a:cs typeface="Calibri"/>
                      </a:endParaRPr>
                    </a:p>
                  </a:txBody>
                  <a:tcPr marL="118793" marR="118793" marT="52811" marB="52811"/>
                </a:tc>
                <a:tc>
                  <a:txBody>
                    <a:bodyPr/>
                    <a:lstStyle/>
                    <a:p>
                      <a:r>
                        <a:rPr lang="fr-FR" sz="1800" dirty="0">
                          <a:latin typeface="Calibri"/>
                          <a:cs typeface="Calibri"/>
                        </a:rPr>
                        <a:t>Relation</a:t>
                      </a:r>
                    </a:p>
                  </a:txBody>
                  <a:tcPr marL="118793" marR="118793" marT="52811" marB="52811"/>
                </a:tc>
                <a:tc>
                  <a:txBody>
                    <a:bodyPr/>
                    <a:lstStyle/>
                    <a:p>
                      <a:r>
                        <a:rPr lang="fr-FR" sz="1800" dirty="0">
                          <a:latin typeface="Calibri"/>
                          <a:cs typeface="Calibri"/>
                        </a:rPr>
                        <a:t>Object</a:t>
                      </a:r>
                    </a:p>
                  </a:txBody>
                  <a:tcPr marL="118793" marR="118793" marT="52811" marB="52811"/>
                </a:tc>
                <a:extLst>
                  <a:ext uri="{0D108BD9-81ED-4DB2-BD59-A6C34878D82A}">
                    <a16:rowId xmlns:a16="http://schemas.microsoft.com/office/drawing/2014/main" val="10000"/>
                  </a:ext>
                </a:extLst>
              </a:tr>
              <a:tr h="292073">
                <a:tc>
                  <a:txBody>
                    <a:bodyPr/>
                    <a:lstStyle/>
                    <a:p>
                      <a:r>
                        <a:rPr lang="fr-FR" sz="1800" dirty="0">
                          <a:latin typeface="Calibri"/>
                          <a:cs typeface="Calibri"/>
                        </a:rPr>
                        <a:t>home</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a:latin typeface="Calibri"/>
                          <a:cs typeface="Calibri"/>
                        </a:rPr>
                        <a:t>Place</a:t>
                      </a:r>
                    </a:p>
                  </a:txBody>
                  <a:tcPr marL="118793" marR="118793" marT="52811" marB="52811"/>
                </a:tc>
                <a:extLst>
                  <a:ext uri="{0D108BD9-81ED-4DB2-BD59-A6C34878D82A}">
                    <a16:rowId xmlns:a16="http://schemas.microsoft.com/office/drawing/2014/main" val="10001"/>
                  </a:ext>
                </a:extLst>
              </a:tr>
              <a:tr h="292073">
                <a:tc>
                  <a:txBody>
                    <a:bodyPr/>
                    <a:lstStyle/>
                    <a:p>
                      <a:r>
                        <a:rPr lang="fr-FR" sz="1800" dirty="0">
                          <a:latin typeface="Calibri"/>
                          <a:cs typeface="Calibri"/>
                        </a:rPr>
                        <a:t>bus</a:t>
                      </a:r>
                    </a:p>
                  </a:txBody>
                  <a:tcPr marL="118793" marR="118793" marT="52811" marB="52811"/>
                </a:tc>
                <a:tc>
                  <a:txBody>
                    <a:bodyPr/>
                    <a:lstStyle/>
                    <a:p>
                      <a:r>
                        <a:rPr lang="fr-FR" sz="1800" dirty="0">
                          <a:latin typeface="Calibri"/>
                          <a:cs typeface="Calibri"/>
                        </a:rPr>
                        <a:t>ISA</a:t>
                      </a:r>
                    </a:p>
                  </a:txBody>
                  <a:tcPr marL="118793" marR="118793" marT="52811" marB="52811"/>
                </a:tc>
                <a:tc>
                  <a:txBody>
                    <a:bodyPr/>
                    <a:lstStyle/>
                    <a:p>
                      <a:r>
                        <a:rPr lang="fr-FR" sz="1800" dirty="0" err="1">
                          <a:latin typeface="Calibri"/>
                          <a:cs typeface="Calibri"/>
                        </a:rPr>
                        <a:t>Vehicle</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292073">
                <a:tc>
                  <a:txBody>
                    <a:bodyPr/>
                    <a:lstStyle/>
                    <a:p>
                      <a:r>
                        <a:rPr lang="fr-FR" sz="1800" dirty="0">
                          <a:latin typeface="Calibri"/>
                          <a:cs typeface="Calibri"/>
                        </a:rPr>
                        <a:t>Bob</a:t>
                      </a:r>
                    </a:p>
                  </a:txBody>
                  <a:tcPr marL="118793" marR="118793" marT="52811" marB="52811"/>
                </a:tc>
                <a:tc>
                  <a:txBody>
                    <a:bodyPr/>
                    <a:lstStyle/>
                    <a:p>
                      <a:r>
                        <a:rPr lang="fr-FR" sz="1800" dirty="0">
                          <a:latin typeface="Calibri"/>
                          <a:cs typeface="Calibri"/>
                        </a:rPr>
                        <a:t>ISAT</a:t>
                      </a:r>
                    </a:p>
                  </a:txBody>
                  <a:tcPr marL="118793" marR="118793" marT="52811" marB="52811"/>
                </a:tc>
                <a:tc>
                  <a:txBody>
                    <a:bodyPr/>
                    <a:lstStyle/>
                    <a:p>
                      <a:r>
                        <a:rPr lang="fr-FR" sz="1800" dirty="0">
                          <a:latin typeface="Calibri"/>
                          <a:cs typeface="Calibri"/>
                        </a:rPr>
                        <a:t>home</a:t>
                      </a:r>
                    </a:p>
                  </a:txBody>
                  <a:tcPr marL="118793" marR="118793" marT="52811" marB="52811"/>
                </a:tc>
                <a:extLst>
                  <a:ext uri="{0D108BD9-81ED-4DB2-BD59-A6C34878D82A}">
                    <a16:rowId xmlns:a16="http://schemas.microsoft.com/office/drawing/2014/main" val="10003"/>
                  </a:ext>
                </a:extLst>
              </a:tr>
            </a:tbl>
          </a:graphicData>
        </a:graphic>
      </p:graphicFrame>
      <p:cxnSp>
        <p:nvCxnSpPr>
          <p:cNvPr id="18" name="Straight Arrow Connector 17">
            <a:extLst>
              <a:ext uri="{FF2B5EF4-FFF2-40B4-BE49-F238E27FC236}">
                <a16:creationId xmlns:a16="http://schemas.microsoft.com/office/drawing/2014/main" id="{5B6E4F04-B18F-0C48-90B7-171EFE962087}"/>
              </a:ext>
            </a:extLst>
          </p:cNvPr>
          <p:cNvCxnSpPr/>
          <p:nvPr/>
        </p:nvCxnSpPr>
        <p:spPr bwMode="auto">
          <a:xfrm>
            <a:off x="4434997" y="2876429"/>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4106CB74-AE68-EA4C-B9E4-47B851483E79}"/>
              </a:ext>
            </a:extLst>
          </p:cNvPr>
          <p:cNvSpPr txBox="1"/>
          <p:nvPr/>
        </p:nvSpPr>
        <p:spPr>
          <a:xfrm>
            <a:off x="4632812" y="2208780"/>
            <a:ext cx="1696683" cy="584775"/>
          </a:xfrm>
          <a:prstGeom prst="rect">
            <a:avLst/>
          </a:prstGeom>
          <a:noFill/>
        </p:spPr>
        <p:txBody>
          <a:bodyPr wrap="none" rtlCol="0">
            <a:spAutoFit/>
          </a:bodyPr>
          <a:lstStyle/>
          <a:p>
            <a:r>
              <a:rPr lang="en-US" sz="1600" b="1"/>
              <a:t>Obtain data from </a:t>
            </a:r>
            <a:br>
              <a:rPr lang="en-US" sz="1600" b="1"/>
            </a:br>
            <a:r>
              <a:rPr lang="en-US" sz="1600" b="1"/>
              <a:t>measurement</a:t>
            </a:r>
          </a:p>
        </p:txBody>
      </p:sp>
      <p:cxnSp>
        <p:nvCxnSpPr>
          <p:cNvPr id="20" name="Straight Arrow Connector 19">
            <a:extLst>
              <a:ext uri="{FF2B5EF4-FFF2-40B4-BE49-F238E27FC236}">
                <a16:creationId xmlns:a16="http://schemas.microsoft.com/office/drawing/2014/main" id="{9BC6E5A5-83AC-B44A-883D-E7C881D7A8F9}"/>
              </a:ext>
            </a:extLst>
          </p:cNvPr>
          <p:cNvCxnSpPr>
            <a:cxnSpLocks/>
          </p:cNvCxnSpPr>
          <p:nvPr/>
        </p:nvCxnSpPr>
        <p:spPr bwMode="auto">
          <a:xfrm flipH="1">
            <a:off x="3798542" y="3198298"/>
            <a:ext cx="2933177" cy="130650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D4EF2658-D54C-2E4D-BF4E-5D93B6D671E9}"/>
              </a:ext>
            </a:extLst>
          </p:cNvPr>
          <p:cNvSpPr txBox="1"/>
          <p:nvPr/>
        </p:nvSpPr>
        <p:spPr>
          <a:xfrm>
            <a:off x="3001799" y="3349122"/>
            <a:ext cx="2212144" cy="338554"/>
          </a:xfrm>
          <a:prstGeom prst="rect">
            <a:avLst/>
          </a:prstGeom>
          <a:noFill/>
        </p:spPr>
        <p:txBody>
          <a:bodyPr wrap="none" rtlCol="0">
            <a:spAutoFit/>
          </a:bodyPr>
          <a:lstStyle/>
          <a:p>
            <a:r>
              <a:rPr lang="en-US" sz="1600" b="1"/>
              <a:t>Derive model from data</a:t>
            </a:r>
          </a:p>
        </p:txBody>
      </p:sp>
      <p:cxnSp>
        <p:nvCxnSpPr>
          <p:cNvPr id="25" name="Straight Arrow Connector 24">
            <a:extLst>
              <a:ext uri="{FF2B5EF4-FFF2-40B4-BE49-F238E27FC236}">
                <a16:creationId xmlns:a16="http://schemas.microsoft.com/office/drawing/2014/main" id="{54C4684B-E78B-9C4A-A205-36D36B116947}"/>
              </a:ext>
            </a:extLst>
          </p:cNvPr>
          <p:cNvCxnSpPr/>
          <p:nvPr/>
        </p:nvCxnSpPr>
        <p:spPr bwMode="auto">
          <a:xfrm>
            <a:off x="4276840" y="496892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35408219-4014-C946-B998-843D00CF5481}"/>
              </a:ext>
            </a:extLst>
          </p:cNvPr>
          <p:cNvSpPr txBox="1"/>
          <p:nvPr/>
        </p:nvSpPr>
        <p:spPr>
          <a:xfrm>
            <a:off x="4496553" y="4284248"/>
            <a:ext cx="1857303" cy="584775"/>
          </a:xfrm>
          <a:prstGeom prst="rect">
            <a:avLst/>
          </a:prstGeom>
          <a:solidFill>
            <a:schemeClr val="bg1"/>
          </a:solidFill>
        </p:spPr>
        <p:txBody>
          <a:bodyPr wrap="none" rtlCol="0">
            <a:spAutoFit/>
          </a:bodyPr>
          <a:lstStyle/>
          <a:p>
            <a:r>
              <a:rPr lang="en-US" sz="1600" b="1"/>
              <a:t>Generate data from</a:t>
            </a:r>
            <a:br>
              <a:rPr lang="en-US" sz="1600" b="1"/>
            </a:br>
            <a:r>
              <a:rPr lang="en-US" sz="1600" b="1"/>
              <a:t>model</a:t>
            </a:r>
          </a:p>
        </p:txBody>
      </p:sp>
      <p:cxnSp>
        <p:nvCxnSpPr>
          <p:cNvPr id="27" name="Straight Arrow Connector 26">
            <a:extLst>
              <a:ext uri="{FF2B5EF4-FFF2-40B4-BE49-F238E27FC236}">
                <a16:creationId xmlns:a16="http://schemas.microsoft.com/office/drawing/2014/main" id="{5510738B-4E28-1949-AEEC-3D8233AD730D}"/>
              </a:ext>
            </a:extLst>
          </p:cNvPr>
          <p:cNvCxnSpPr>
            <a:cxnSpLocks/>
          </p:cNvCxnSpPr>
          <p:nvPr/>
        </p:nvCxnSpPr>
        <p:spPr bwMode="auto">
          <a:xfrm flipH="1">
            <a:off x="3798963" y="5635435"/>
            <a:ext cx="2933177" cy="1306504"/>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956F708-520F-1A44-A1E0-065A3C75AB3B}"/>
              </a:ext>
            </a:extLst>
          </p:cNvPr>
          <p:cNvSpPr txBox="1"/>
          <p:nvPr/>
        </p:nvSpPr>
        <p:spPr>
          <a:xfrm>
            <a:off x="3002220" y="5786259"/>
            <a:ext cx="2212144" cy="338554"/>
          </a:xfrm>
          <a:prstGeom prst="rect">
            <a:avLst/>
          </a:prstGeom>
          <a:noFill/>
        </p:spPr>
        <p:txBody>
          <a:bodyPr wrap="none" rtlCol="0">
            <a:spAutoFit/>
          </a:bodyPr>
          <a:lstStyle/>
          <a:p>
            <a:r>
              <a:rPr lang="en-US" sz="1600" b="1"/>
              <a:t>Derive model from data</a:t>
            </a:r>
          </a:p>
        </p:txBody>
      </p:sp>
      <p:cxnSp>
        <p:nvCxnSpPr>
          <p:cNvPr id="29" name="Straight Arrow Connector 28">
            <a:extLst>
              <a:ext uri="{FF2B5EF4-FFF2-40B4-BE49-F238E27FC236}">
                <a16:creationId xmlns:a16="http://schemas.microsoft.com/office/drawing/2014/main" id="{67BC2563-45FA-BA4C-9E39-D21E008A61A7}"/>
              </a:ext>
            </a:extLst>
          </p:cNvPr>
          <p:cNvCxnSpPr/>
          <p:nvPr/>
        </p:nvCxnSpPr>
        <p:spPr bwMode="auto">
          <a:xfrm>
            <a:off x="4227869" y="7369344"/>
            <a:ext cx="2296722"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B80ECF1B-658A-FC44-8C0C-5D902B78EA99}"/>
              </a:ext>
            </a:extLst>
          </p:cNvPr>
          <p:cNvSpPr txBox="1"/>
          <p:nvPr/>
        </p:nvSpPr>
        <p:spPr>
          <a:xfrm>
            <a:off x="4447582" y="6684668"/>
            <a:ext cx="1857303" cy="584775"/>
          </a:xfrm>
          <a:prstGeom prst="rect">
            <a:avLst/>
          </a:prstGeom>
          <a:solidFill>
            <a:schemeClr val="bg1"/>
          </a:solidFill>
        </p:spPr>
        <p:txBody>
          <a:bodyPr wrap="none" rtlCol="0">
            <a:spAutoFit/>
          </a:bodyPr>
          <a:lstStyle/>
          <a:p>
            <a:r>
              <a:rPr lang="en-US" sz="1600" b="1"/>
              <a:t>Generate data from</a:t>
            </a:r>
            <a:br>
              <a:rPr lang="en-US" sz="1600" b="1"/>
            </a:br>
            <a:r>
              <a:rPr lang="en-US" sz="1600" b="1"/>
              <a:t>model</a:t>
            </a:r>
          </a:p>
        </p:txBody>
      </p:sp>
    </p:spTree>
    <p:extLst>
      <p:ext uri="{BB962C8B-B14F-4D97-AF65-F5344CB8AC3E}">
        <p14:creationId xmlns:p14="http://schemas.microsoft.com/office/powerpoint/2010/main" val="2294877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7323047" y="4198267"/>
            <a:ext cx="1635941" cy="1636213"/>
          </a:xfrm>
          <a:prstGeom prst="rect">
            <a:avLst/>
          </a:prstGeom>
          <a:noFill/>
          <a:ln w="9525">
            <a:noFill/>
            <a:miter lim="800000"/>
            <a:headEnd/>
            <a:tailEnd/>
          </a:ln>
        </p:spPr>
      </p:pic>
      <p:sp>
        <p:nvSpPr>
          <p:cNvPr id="7" name="AutoShape 4"/>
          <p:cNvSpPr>
            <a:spLocks noChangeArrowheads="1"/>
          </p:cNvSpPr>
          <p:nvPr/>
        </p:nvSpPr>
        <p:spPr bwMode="auto">
          <a:xfrm>
            <a:off x="1148885" y="6414753"/>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4340960" y="353791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0" name="Right Arrow 9"/>
          <p:cNvSpPr/>
          <p:nvPr/>
        </p:nvSpPr>
        <p:spPr bwMode="auto">
          <a:xfrm rot="1149596">
            <a:off x="4153863" y="411003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2" name="Right Arrow 11"/>
          <p:cNvSpPr/>
          <p:nvPr/>
        </p:nvSpPr>
        <p:spPr bwMode="auto">
          <a:xfrm rot="5400000">
            <a:off x="715152"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3881578" y="5624330"/>
            <a:ext cx="5332230" cy="2037856"/>
          </a:xfrm>
          <a:prstGeom prst="rect">
            <a:avLst/>
          </a:prstGeom>
          <a:noFill/>
        </p:spPr>
        <p:txBody>
          <a:bodyPr wrap="square" lIns="113148" tIns="56574" rIns="113148" bIns="56574" rtlCol="0">
            <a:spAutoFit/>
          </a:bodyPr>
          <a:lstStyle/>
          <a:p>
            <a:pPr algn="l"/>
            <a:r>
              <a:rPr lang="en-GB" sz="2500" b="1" dirty="0">
                <a:latin typeface="Calibri" charset="0"/>
                <a:ea typeface="Calibri" charset="0"/>
                <a:cs typeface="Calibri" charset="0"/>
              </a:rPr>
              <a:t>Evaluation</a:t>
            </a:r>
            <a:r>
              <a:rPr lang="en-GB" sz="2500" dirty="0">
                <a:latin typeface="Calibri" charset="0"/>
                <a:ea typeface="Calibri" charset="0"/>
                <a:cs typeface="Calibri" charset="0"/>
              </a:rPr>
              <a:t>: given a model, evaluate it against reality</a:t>
            </a:r>
          </a:p>
          <a:p>
            <a:pPr algn="l"/>
            <a:endParaRPr lang="en-GB" sz="2500" dirty="0">
              <a:latin typeface="Calibri" charset="0"/>
              <a:ea typeface="Calibri" charset="0"/>
              <a:cs typeface="Calibri" charset="0"/>
            </a:endParaRPr>
          </a:p>
          <a:p>
            <a:pPr algn="l"/>
            <a:r>
              <a:rPr lang="en-GB" sz="2500" dirty="0">
                <a:latin typeface="Calibri" charset="0"/>
                <a:ea typeface="Calibri" charset="0"/>
                <a:cs typeface="Calibri" charset="0"/>
              </a:rPr>
              <a:t>Example: compare predicted temperature to measurements</a:t>
            </a:r>
          </a:p>
        </p:txBody>
      </p:sp>
      <p:sp>
        <p:nvSpPr>
          <p:cNvPr id="14" name="Right Arrow 13"/>
          <p:cNvSpPr/>
          <p:nvPr/>
        </p:nvSpPr>
        <p:spPr bwMode="auto">
          <a:xfrm rot="16200000">
            <a:off x="1557083" y="5007048"/>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284796" y="1382359"/>
            <a:ext cx="5987065" cy="2037856"/>
          </a:xfrm>
          <a:prstGeom prst="rect">
            <a:avLst/>
          </a:prstGeom>
          <a:noFill/>
        </p:spPr>
        <p:txBody>
          <a:bodyPr wrap="square" lIns="113148" tIns="56574" rIns="113148" bIns="56574" rtlCol="0">
            <a:spAutoFit/>
          </a:bodyPr>
          <a:lstStyle/>
          <a:p>
            <a:pPr algn="l"/>
            <a:r>
              <a:rPr lang="en-GB" sz="2500" b="1">
                <a:latin typeface="Calibri" charset="0"/>
                <a:ea typeface="Calibri" charset="0"/>
                <a:cs typeface="Calibri" charset="0"/>
              </a:rPr>
              <a:t>Conceptual modeling</a:t>
            </a:r>
            <a:r>
              <a:rPr lang="en-GB" sz="2500">
                <a:latin typeface="Calibri" charset="0"/>
                <a:ea typeface="Calibri" charset="0"/>
                <a:cs typeface="Calibri" charset="0"/>
              </a:rPr>
              <a:t>: analyze the real world and specify a model</a:t>
            </a:r>
          </a:p>
          <a:p>
            <a:pPr algn="l"/>
            <a:endParaRPr lang="en-GB" sz="2500">
              <a:latin typeface="Calibri" charset="0"/>
              <a:ea typeface="Calibri" charset="0"/>
              <a:cs typeface="Calibri" charset="0"/>
            </a:endParaRPr>
          </a:p>
          <a:p>
            <a:pPr algn="l"/>
            <a:r>
              <a:rPr lang="en-GB" sz="2500">
                <a:latin typeface="Calibri" charset="0"/>
                <a:ea typeface="Calibri" charset="0"/>
                <a:cs typeface="Calibri" charset="0"/>
              </a:rPr>
              <a:t>Example: define concepts temperature, location, measurement</a:t>
            </a:r>
          </a:p>
        </p:txBody>
      </p:sp>
      <p:pic>
        <p:nvPicPr>
          <p:cNvPr id="21" name="Picture 20"/>
          <p:cNvPicPr>
            <a:picLocks noChangeAspect="1"/>
          </p:cNvPicPr>
          <p:nvPr/>
        </p:nvPicPr>
        <p:blipFill>
          <a:blip r:embed="rId4"/>
          <a:stretch>
            <a:fillRect/>
          </a:stretch>
        </p:blipFill>
        <p:spPr>
          <a:xfrm>
            <a:off x="981593" y="2047767"/>
            <a:ext cx="1964506" cy="1348131"/>
          </a:xfrm>
          <a:prstGeom prst="rect">
            <a:avLst/>
          </a:prstGeom>
        </p:spPr>
      </p:pic>
      <p:sp>
        <p:nvSpPr>
          <p:cNvPr id="18" name="Text Box 5"/>
          <p:cNvSpPr txBox="1">
            <a:spLocks noChangeArrowheads="1"/>
          </p:cNvSpPr>
          <p:nvPr/>
        </p:nvSpPr>
        <p:spPr bwMode="auto">
          <a:xfrm>
            <a:off x="1291480" y="3544933"/>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607867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6024822" y="278932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ight Arrow 9"/>
          <p:cNvSpPr/>
          <p:nvPr/>
        </p:nvSpPr>
        <p:spPr bwMode="auto">
          <a:xfrm rot="1149596">
            <a:off x="5837725" y="3361453"/>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500919" y="6206562"/>
            <a:ext cx="2333901" cy="88369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Input</a:t>
            </a:r>
            <a:r>
              <a:rPr lang="fr-FR" sz="2500" dirty="0">
                <a:latin typeface="Calibri" charset="0"/>
                <a:ea typeface="Calibri" charset="0"/>
                <a:cs typeface="Calibri" charset="0"/>
              </a:rPr>
              <a:t>: </a:t>
            </a:r>
            <a:r>
              <a:rPr lang="fr-FR" sz="2500" dirty="0" err="1">
                <a:latin typeface="Calibri" charset="0"/>
                <a:ea typeface="Calibri" charset="0"/>
                <a:cs typeface="Calibri" charset="0"/>
              </a:rPr>
              <a:t>users</a:t>
            </a:r>
            <a:r>
              <a:rPr lang="fr-FR" sz="2500" dirty="0">
                <a:latin typeface="Calibri" charset="0"/>
                <a:ea typeface="Calibri" charset="0"/>
                <a:cs typeface="Calibri" charset="0"/>
              </a:rPr>
              <a:t>, </a:t>
            </a:r>
            <a:r>
              <a:rPr lang="fr-FR" sz="2500" dirty="0" err="1">
                <a:latin typeface="Calibri" charset="0"/>
                <a:ea typeface="Calibri" charset="0"/>
                <a:cs typeface="Calibri" charset="0"/>
              </a:rPr>
              <a:t>sensors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004153" y="4293516"/>
            <a:ext cx="3274176" cy="883694"/>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Output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visualization</a:t>
            </a:r>
            <a:r>
              <a:rPr lang="fr-FR" sz="2500" dirty="0">
                <a:latin typeface="Calibri" charset="0"/>
                <a:ea typeface="Calibri" charset="0"/>
                <a:cs typeface="Calibri" charset="0"/>
              </a:rPr>
              <a:t>, control</a:t>
            </a: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855680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6024822" y="278932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ight Arrow 9"/>
          <p:cNvSpPr/>
          <p:nvPr/>
        </p:nvSpPr>
        <p:spPr bwMode="auto">
          <a:xfrm rot="1149596">
            <a:off x="5837725" y="3361453"/>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500919" y="6206562"/>
            <a:ext cx="2333901" cy="1653136"/>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Monitoring</a:t>
            </a:r>
            <a:r>
              <a:rPr lang="fr-FR" sz="2500" dirty="0">
                <a:latin typeface="Calibri" charset="0"/>
                <a:ea typeface="Calibri" charset="0"/>
                <a:cs typeface="Calibri" charset="0"/>
              </a:rPr>
              <a:t>: </a:t>
            </a:r>
            <a:r>
              <a:rPr lang="fr-FR" sz="2500" dirty="0" err="1">
                <a:latin typeface="Calibri" charset="0"/>
                <a:ea typeface="Calibri" charset="0"/>
                <a:cs typeface="Calibri" charset="0"/>
              </a:rPr>
              <a:t>collect</a:t>
            </a:r>
            <a:r>
              <a:rPr lang="fr-FR" sz="2500" dirty="0">
                <a:latin typeface="Calibri" charset="0"/>
                <a:ea typeface="Calibri" charset="0"/>
                <a:cs typeface="Calibri" charset="0"/>
              </a:rPr>
              <a:t> data </a:t>
            </a:r>
            <a:r>
              <a:rPr lang="fr-FR" sz="2500" dirty="0" err="1">
                <a:latin typeface="Calibri" charset="0"/>
                <a:ea typeface="Calibri" charset="0"/>
                <a:cs typeface="Calibri" charset="0"/>
              </a:rPr>
              <a:t>from</a:t>
            </a:r>
            <a:r>
              <a:rPr lang="fr-FR" sz="2500" dirty="0">
                <a:latin typeface="Calibri" charset="0"/>
                <a:ea typeface="Calibri" charset="0"/>
                <a:cs typeface="Calibri" charset="0"/>
              </a:rPr>
              <a:t> </a:t>
            </a:r>
            <a:r>
              <a:rPr lang="fr-FR" sz="2500" dirty="0" err="1">
                <a:latin typeface="Calibri" charset="0"/>
                <a:ea typeface="Calibri" charset="0"/>
                <a:cs typeface="Calibri" charset="0"/>
              </a:rPr>
              <a:t>weather</a:t>
            </a:r>
            <a:r>
              <a:rPr lang="fr-FR" sz="2500" dirty="0">
                <a:latin typeface="Calibri" charset="0"/>
                <a:ea typeface="Calibri" charset="0"/>
                <a:cs typeface="Calibri" charset="0"/>
              </a:rPr>
              <a:t> stations</a:t>
            </a: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5097701" y="3960813"/>
            <a:ext cx="3274176" cy="1268415"/>
          </a:xfrm>
          <a:prstGeom prst="rect">
            <a:avLst/>
          </a:prstGeom>
          <a:noFill/>
        </p:spPr>
        <p:txBody>
          <a:bodyPr wrap="square" lIns="113148" tIns="56574" rIns="113148" bIns="56574" rtlCol="0">
            <a:spAutoFit/>
          </a:bodyPr>
          <a:lstStyle/>
          <a:p>
            <a:pPr algn="l"/>
            <a:r>
              <a:rPr lang="fr-FR" sz="2500" b="1" dirty="0">
                <a:latin typeface="Calibri" charset="0"/>
                <a:ea typeface="Calibri" charset="0"/>
                <a:cs typeface="Calibri" charset="0"/>
              </a:rPr>
              <a:t>Control</a:t>
            </a:r>
            <a:r>
              <a:rPr lang="fr-FR" sz="2500" dirty="0">
                <a:latin typeface="Calibri" charset="0"/>
                <a:ea typeface="Calibri" charset="0"/>
                <a:cs typeface="Calibri" charset="0"/>
              </a:rPr>
              <a:t>: </a:t>
            </a:r>
            <a:r>
              <a:rPr lang="fr-FR" sz="2500" dirty="0" err="1">
                <a:latin typeface="Calibri" charset="0"/>
                <a:ea typeface="Calibri" charset="0"/>
                <a:cs typeface="Calibri" charset="0"/>
              </a:rPr>
              <a:t>adapt</a:t>
            </a:r>
            <a:r>
              <a:rPr lang="fr-FR" sz="2500" dirty="0">
                <a:latin typeface="Calibri" charset="0"/>
                <a:ea typeface="Calibri" charset="0"/>
                <a:cs typeface="Calibri" charset="0"/>
              </a:rPr>
              <a:t> </a:t>
            </a:r>
            <a:r>
              <a:rPr lang="fr-FR" sz="2500" dirty="0" err="1">
                <a:latin typeface="Calibri" charset="0"/>
                <a:ea typeface="Calibri" charset="0"/>
                <a:cs typeface="Calibri" charset="0"/>
              </a:rPr>
              <a:t>heating</a:t>
            </a:r>
            <a:r>
              <a:rPr lang="fr-FR" sz="2500" dirty="0">
                <a:latin typeface="Calibri" charset="0"/>
                <a:ea typeface="Calibri" charset="0"/>
                <a:cs typeface="Calibri" charset="0"/>
              </a:rPr>
              <a:t> to </a:t>
            </a:r>
            <a:r>
              <a:rPr lang="fr-FR" sz="2500" dirty="0" err="1">
                <a:latin typeface="Calibri" charset="0"/>
                <a:ea typeface="Calibri" charset="0"/>
                <a:cs typeface="Calibri" charset="0"/>
              </a:rPr>
              <a:t>expected</a:t>
            </a:r>
            <a:r>
              <a:rPr lang="fr-FR" sz="2500" dirty="0">
                <a:latin typeface="Calibri" charset="0"/>
                <a:ea typeface="Calibri" charset="0"/>
                <a:cs typeface="Calibri" charset="0"/>
              </a:rPr>
              <a:t> </a:t>
            </a:r>
            <a:r>
              <a:rPr lang="fr-FR" sz="2500" dirty="0" err="1">
                <a:latin typeface="Calibri" charset="0"/>
                <a:ea typeface="Calibri" charset="0"/>
                <a:cs typeface="Calibri" charset="0"/>
              </a:rPr>
              <a:t>temperature</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58582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35D0A0F-5014-8D4A-B3FB-00E602342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087" y="269690"/>
            <a:ext cx="10018728" cy="7211845"/>
          </a:xfrm>
        </p:spPr>
      </p:pic>
      <p:sp>
        <p:nvSpPr>
          <p:cNvPr id="4" name="Footer Placeholder 3">
            <a:extLst>
              <a:ext uri="{FF2B5EF4-FFF2-40B4-BE49-F238E27FC236}">
                <a16:creationId xmlns:a16="http://schemas.microsoft.com/office/drawing/2014/main" id="{61253156-3C0B-F842-A262-338CA45E8C0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6061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9006909" y="3449683"/>
            <a:ext cx="1635941" cy="1636213"/>
          </a:xfrm>
          <a:prstGeom prst="rect">
            <a:avLst/>
          </a:prstGeom>
          <a:noFill/>
          <a:ln w="9525">
            <a:noFill/>
            <a:miter lim="800000"/>
            <a:headEnd/>
            <a:tailEnd/>
          </a:ln>
        </p:spPr>
      </p:pic>
      <p:sp>
        <p:nvSpPr>
          <p:cNvPr id="7" name="AutoShape 4"/>
          <p:cNvSpPr>
            <a:spLocks noChangeArrowheads="1"/>
          </p:cNvSpPr>
          <p:nvPr/>
        </p:nvSpPr>
        <p:spPr bwMode="auto">
          <a:xfrm>
            <a:off x="2832747" y="5666170"/>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8" name="Right Arrow 7"/>
          <p:cNvSpPr/>
          <p:nvPr/>
        </p:nvSpPr>
        <p:spPr bwMode="auto">
          <a:xfrm rot="11949186">
            <a:off x="6024822" y="278932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ight Arrow 9"/>
          <p:cNvSpPr/>
          <p:nvPr/>
        </p:nvSpPr>
        <p:spPr bwMode="auto">
          <a:xfrm rot="1149596">
            <a:off x="5837725" y="3361453"/>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2" name="Right Arrow 11"/>
          <p:cNvSpPr/>
          <p:nvPr/>
        </p:nvSpPr>
        <p:spPr bwMode="auto">
          <a:xfrm rot="5400000">
            <a:off x="2399014"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3" name="TextBox 12"/>
          <p:cNvSpPr txBox="1"/>
          <p:nvPr/>
        </p:nvSpPr>
        <p:spPr>
          <a:xfrm>
            <a:off x="6500919" y="6206562"/>
            <a:ext cx="2333901" cy="1268415"/>
          </a:xfrm>
          <a:prstGeom prst="rect">
            <a:avLst/>
          </a:prstGeom>
          <a:noFill/>
        </p:spPr>
        <p:txBody>
          <a:bodyPr wrap="square" lIns="113148" tIns="56574" rIns="113148" bIns="56574" rtlCol="0">
            <a:spAutoFit/>
          </a:bodyPr>
          <a:lstStyle/>
          <a:p>
            <a:pPr algn="l"/>
            <a:r>
              <a:rPr lang="fr-FR" sz="2500" b="1">
                <a:latin typeface="Calibri" charset="0"/>
                <a:ea typeface="Calibri" charset="0"/>
                <a:cs typeface="Calibri" charset="0"/>
              </a:rPr>
              <a:t>Input</a:t>
            </a:r>
            <a:r>
              <a:rPr lang="fr-FR" sz="2500">
                <a:latin typeface="Calibri" charset="0"/>
                <a:ea typeface="Calibri" charset="0"/>
                <a:cs typeface="Calibri" charset="0"/>
              </a:rPr>
              <a:t>: User picks relevant results</a:t>
            </a:r>
            <a:endParaRPr lang="fr-FR" sz="2500" dirty="0">
              <a:latin typeface="Calibri" charset="0"/>
              <a:ea typeface="Calibri" charset="0"/>
              <a:cs typeface="Calibri" charset="0"/>
            </a:endParaRPr>
          </a:p>
        </p:txBody>
      </p:sp>
      <p:sp>
        <p:nvSpPr>
          <p:cNvPr id="14" name="Right Arrow 13"/>
          <p:cNvSpPr/>
          <p:nvPr/>
        </p:nvSpPr>
        <p:spPr bwMode="auto">
          <a:xfrm rot="16200000">
            <a:off x="3240946" y="4258465"/>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5" name="TextBox 14"/>
          <p:cNvSpPr txBox="1"/>
          <p:nvPr/>
        </p:nvSpPr>
        <p:spPr>
          <a:xfrm>
            <a:off x="4996808" y="4227575"/>
            <a:ext cx="3274176" cy="883694"/>
          </a:xfrm>
          <a:prstGeom prst="rect">
            <a:avLst/>
          </a:prstGeom>
          <a:noFill/>
        </p:spPr>
        <p:txBody>
          <a:bodyPr wrap="square" lIns="113148" tIns="56574" rIns="113148" bIns="56574" rtlCol="0">
            <a:spAutoFit/>
          </a:bodyPr>
          <a:lstStyle/>
          <a:p>
            <a:pPr algn="l"/>
            <a:r>
              <a:rPr lang="fr-FR" sz="2500" b="1">
                <a:latin typeface="Calibri" charset="0"/>
                <a:ea typeface="Calibri" charset="0"/>
                <a:cs typeface="Calibri" charset="0"/>
              </a:rPr>
              <a:t>Output</a:t>
            </a:r>
            <a:r>
              <a:rPr lang="fr-FR" sz="2500">
                <a:latin typeface="Calibri" charset="0"/>
                <a:ea typeface="Calibri" charset="0"/>
                <a:cs typeface="Calibri" charset="0"/>
              </a:rPr>
              <a:t>: show query result to user</a:t>
            </a:r>
            <a:endParaRPr lang="fr-FR" sz="2500" dirty="0">
              <a:latin typeface="Calibri" charset="0"/>
              <a:ea typeface="Calibri" charset="0"/>
              <a:cs typeface="Calibri" charset="0"/>
            </a:endParaRPr>
          </a:p>
        </p:txBody>
      </p:sp>
      <p:sp>
        <p:nvSpPr>
          <p:cNvPr id="16" name="Right Arrow 15"/>
          <p:cNvSpPr/>
          <p:nvPr/>
        </p:nvSpPr>
        <p:spPr bwMode="auto">
          <a:xfrm rot="20911347">
            <a:off x="5478000" y="520667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571663" y="57808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pic>
        <p:nvPicPr>
          <p:cNvPr id="21" name="Picture 20"/>
          <p:cNvPicPr>
            <a:picLocks noChangeAspect="1"/>
          </p:cNvPicPr>
          <p:nvPr/>
        </p:nvPicPr>
        <p:blipFill>
          <a:blip r:embed="rId4"/>
          <a:stretch>
            <a:fillRect/>
          </a:stretch>
        </p:blipFill>
        <p:spPr>
          <a:xfrm>
            <a:off x="2665455" y="1299184"/>
            <a:ext cx="1964506" cy="1348131"/>
          </a:xfrm>
          <a:prstGeom prst="rect">
            <a:avLst/>
          </a:prstGeom>
        </p:spPr>
      </p:pic>
      <p:sp>
        <p:nvSpPr>
          <p:cNvPr id="18" name="Text Box 5"/>
          <p:cNvSpPr txBox="1">
            <a:spLocks noChangeArrowheads="1"/>
          </p:cNvSpPr>
          <p:nvPr/>
        </p:nvSpPr>
        <p:spPr bwMode="auto">
          <a:xfrm>
            <a:off x="2975343" y="2796350"/>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2113466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10055740" y="3378582"/>
            <a:ext cx="1635941" cy="1636213"/>
          </a:xfrm>
          <a:prstGeom prst="rect">
            <a:avLst/>
          </a:prstGeom>
          <a:noFill/>
          <a:ln w="9525">
            <a:noFill/>
            <a:miter lim="800000"/>
            <a:headEnd/>
            <a:tailEnd/>
          </a:ln>
        </p:spPr>
      </p:pic>
      <p:sp>
        <p:nvSpPr>
          <p:cNvPr id="6" name="Text Box 5"/>
          <p:cNvSpPr txBox="1">
            <a:spLocks noChangeArrowheads="1"/>
          </p:cNvSpPr>
          <p:nvPr/>
        </p:nvSpPr>
        <p:spPr bwMode="auto">
          <a:xfrm>
            <a:off x="3288560" y="2546822"/>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3881578" y="5595068"/>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7073653" y="271822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8522590" y="2214119"/>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6886556" y="3290351"/>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7066480" y="3711285"/>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3447845"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531796" y="4171460"/>
            <a:ext cx="1598561"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Usage</a:t>
            </a:r>
          </a:p>
        </p:txBody>
      </p:sp>
      <p:sp>
        <p:nvSpPr>
          <p:cNvPr id="14" name="Right Arrow 13"/>
          <p:cNvSpPr/>
          <p:nvPr/>
        </p:nvSpPr>
        <p:spPr bwMode="auto">
          <a:xfrm rot="16200000">
            <a:off x="4289776" y="4187363"/>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5470443" y="4167654"/>
            <a:ext cx="1804258"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Model Building</a:t>
            </a:r>
          </a:p>
        </p:txBody>
      </p:sp>
      <p:sp>
        <p:nvSpPr>
          <p:cNvPr id="16" name="Right Arrow 15"/>
          <p:cNvSpPr/>
          <p:nvPr/>
        </p:nvSpPr>
        <p:spPr bwMode="auto">
          <a:xfrm rot="20911347">
            <a:off x="6526831" y="5135568"/>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6620493" y="5709752"/>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7483345" y="6123386"/>
            <a:ext cx="2138960"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Input, Monitoring</a:t>
            </a:r>
          </a:p>
        </p:txBody>
      </p:sp>
      <p:sp>
        <p:nvSpPr>
          <p:cNvPr id="19" name="TextBox 18"/>
          <p:cNvSpPr txBox="1"/>
          <p:nvPr/>
        </p:nvSpPr>
        <p:spPr>
          <a:xfrm>
            <a:off x="6491327" y="4875748"/>
            <a:ext cx="1866775"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Output, Control</a:t>
            </a:r>
          </a:p>
        </p:txBody>
      </p:sp>
      <p:sp>
        <p:nvSpPr>
          <p:cNvPr id="22" name="Rectangle 21"/>
          <p:cNvSpPr/>
          <p:nvPr/>
        </p:nvSpPr>
        <p:spPr>
          <a:xfrm>
            <a:off x="546771" y="5626342"/>
            <a:ext cx="2196416"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Data  =  </a:t>
            </a:r>
          </a:p>
          <a:p>
            <a:r>
              <a:rPr lang="fr-FR" sz="2000" err="1">
                <a:latin typeface="Calibri" charset="0"/>
                <a:ea typeface="Calibri" charset="0"/>
                <a:cs typeface="Calibri" charset="0"/>
              </a:rPr>
              <a:t>Function</a:t>
            </a:r>
            <a:r>
              <a:rPr lang="fr-FR" sz="2000">
                <a:latin typeface="Calibri" charset="0"/>
                <a:ea typeface="Calibri" charset="0"/>
                <a:cs typeface="Calibri" charset="0"/>
              </a:rPr>
              <a:t> values as </a:t>
            </a:r>
            <a:br>
              <a:rPr lang="fr-FR" sz="2000">
                <a:latin typeface="Calibri" charset="0"/>
                <a:ea typeface="Calibri" charset="0"/>
                <a:cs typeface="Calibri" charset="0"/>
              </a:rPr>
            </a:br>
            <a:r>
              <a:rPr lang="fr-FR" sz="2000">
                <a:latin typeface="Calibri" charset="0"/>
                <a:ea typeface="Calibri" charset="0"/>
                <a:cs typeface="Calibri" charset="0"/>
              </a:rPr>
              <a:t>data structures</a:t>
            </a:r>
            <a:endParaRPr lang="fr-FR" sz="2000" dirty="0">
              <a:latin typeface="Calibri" charset="0"/>
              <a:ea typeface="Calibri" charset="0"/>
              <a:cs typeface="Calibri" charset="0"/>
            </a:endParaRPr>
          </a:p>
        </p:txBody>
      </p:sp>
      <p:sp>
        <p:nvSpPr>
          <p:cNvPr id="23" name="Rectangle 22"/>
          <p:cNvSpPr/>
          <p:nvPr/>
        </p:nvSpPr>
        <p:spPr>
          <a:xfrm>
            <a:off x="455432" y="2463647"/>
            <a:ext cx="2316642" cy="1037583"/>
          </a:xfrm>
          <a:prstGeom prst="rect">
            <a:avLst/>
          </a:prstGeom>
        </p:spPr>
        <p:txBody>
          <a:bodyPr wrap="none" lIns="113148" tIns="56574" rIns="113148" bIns="56574">
            <a:spAutoFit/>
          </a:bodyPr>
          <a:lstStyle/>
          <a:p>
            <a:r>
              <a:rPr lang="fr-FR" sz="2000" dirty="0">
                <a:latin typeface="Calibri" charset="0"/>
                <a:ea typeface="Calibri" charset="0"/>
                <a:cs typeface="Calibri" charset="0"/>
              </a:rPr>
              <a:t>Model  =  </a:t>
            </a:r>
          </a:p>
          <a:p>
            <a:r>
              <a:rPr lang="fr-FR" sz="2000" dirty="0">
                <a:latin typeface="Calibri" charset="0"/>
                <a:ea typeface="Calibri" charset="0"/>
                <a:cs typeface="Calibri" charset="0"/>
              </a:rPr>
              <a:t>Data, </a:t>
            </a:r>
            <a:r>
              <a:rPr lang="fr-FR" sz="2000" dirty="0" err="1">
                <a:latin typeface="Calibri" charset="0"/>
                <a:ea typeface="Calibri" charset="0"/>
                <a:cs typeface="Calibri" charset="0"/>
              </a:rPr>
              <a:t>functions</a:t>
            </a:r>
            <a:r>
              <a:rPr lang="fr-FR" sz="2000" dirty="0">
                <a:latin typeface="Calibri" charset="0"/>
                <a:ea typeface="Calibri" charset="0"/>
                <a:cs typeface="Calibri" charset="0"/>
              </a:rPr>
              <a:t> and </a:t>
            </a:r>
          </a:p>
          <a:p>
            <a:r>
              <a:rPr lang="fr-FR" sz="2000" dirty="0" err="1">
                <a:latin typeface="Calibri" charset="0"/>
                <a:ea typeface="Calibri" charset="0"/>
                <a:cs typeface="Calibri" charset="0"/>
              </a:rPr>
              <a:t>constraints</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031141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Utility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AutoShape 4"/>
          <p:cNvSpPr>
            <a:spLocks noChangeArrowheads="1"/>
          </p:cNvSpPr>
          <p:nvPr/>
        </p:nvSpPr>
        <p:spPr bwMode="auto">
          <a:xfrm>
            <a:off x="1075141" y="5678244"/>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a:cs typeface="Calibri"/>
              </a:rPr>
              <a:t>data</a:t>
            </a:r>
          </a:p>
        </p:txBody>
      </p:sp>
      <p:sp>
        <p:nvSpPr>
          <p:cNvPr id="7" name="Line 7"/>
          <p:cNvSpPr>
            <a:spLocks noChangeShapeType="1"/>
          </p:cNvSpPr>
          <p:nvPr/>
        </p:nvSpPr>
        <p:spPr bwMode="auto">
          <a:xfrm flipH="1">
            <a:off x="2010620" y="5028330"/>
            <a:ext cx="6031" cy="665407"/>
          </a:xfrm>
          <a:prstGeom prst="line">
            <a:avLst/>
          </a:prstGeom>
          <a:noFill/>
          <a:ln w="12700">
            <a:solidFill>
              <a:schemeClr val="tx1"/>
            </a:solidFill>
            <a:round/>
            <a:headEnd/>
            <a:tailEnd/>
          </a:ln>
          <a:effectLst/>
        </p:spPr>
        <p:txBody>
          <a:bodyPr wrap="none" lIns="113148" tIns="56574" rIns="113148" bIns="56574" anchor="ctr"/>
          <a:lstStyle/>
          <a:p>
            <a:endParaRPr lang="fr-CH" sz="1700">
              <a:latin typeface="Calibri"/>
              <a:cs typeface="Calibri"/>
            </a:endParaRPr>
          </a:p>
        </p:txBody>
      </p:sp>
      <p:pic>
        <p:nvPicPr>
          <p:cNvPr id="8" name="Picture 7"/>
          <p:cNvPicPr>
            <a:picLocks noChangeAspect="1"/>
          </p:cNvPicPr>
          <p:nvPr/>
        </p:nvPicPr>
        <p:blipFill>
          <a:blip r:embed="rId3"/>
          <a:stretch>
            <a:fillRect/>
          </a:stretch>
        </p:blipFill>
        <p:spPr>
          <a:xfrm>
            <a:off x="1542880" y="1950820"/>
            <a:ext cx="841931" cy="748583"/>
          </a:xfrm>
          <a:prstGeom prst="rect">
            <a:avLst/>
          </a:prstGeom>
        </p:spPr>
      </p:pic>
      <p:sp>
        <p:nvSpPr>
          <p:cNvPr id="9" name="Right Arrow 8"/>
          <p:cNvSpPr/>
          <p:nvPr/>
        </p:nvSpPr>
        <p:spPr bwMode="auto">
          <a:xfrm rot="5400000">
            <a:off x="1303624" y="3292108"/>
            <a:ext cx="1413990" cy="561287"/>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10" name="Rectangle 9"/>
          <p:cNvSpPr/>
          <p:nvPr/>
        </p:nvSpPr>
        <p:spPr>
          <a:xfrm>
            <a:off x="3694482" y="1132832"/>
            <a:ext cx="7764475" cy="6146674"/>
          </a:xfrm>
          <a:prstGeom prst="rect">
            <a:avLst/>
          </a:prstGeom>
        </p:spPr>
        <p:txBody>
          <a:bodyPr wrap="square" lIns="113148" tIns="56574" rIns="113148" bIns="56574">
            <a:spAutoFit/>
          </a:bodyPr>
          <a:lstStyle/>
          <a:p>
            <a:pPr algn="l" eaLnBrk="0" hangingPunct="0"/>
            <a:r>
              <a:rPr lang="en-US" sz="2800" dirty="0">
                <a:solidFill>
                  <a:schemeClr val="tx1"/>
                </a:solidFill>
                <a:latin typeface="Calibri"/>
                <a:cs typeface="Calibri"/>
              </a:rPr>
              <a:t>Users need information system to take </a:t>
            </a:r>
            <a:r>
              <a:rPr lang="en-US" sz="2800" b="1" dirty="0">
                <a:solidFill>
                  <a:schemeClr val="tx1"/>
                </a:solidFill>
                <a:latin typeface="Calibri"/>
                <a:cs typeface="Calibri"/>
              </a:rPr>
              <a:t>decisions</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Utility</a:t>
            </a:r>
            <a:r>
              <a:rPr lang="en-US" sz="2800" dirty="0">
                <a:solidFill>
                  <a:schemeClr val="tx1"/>
                </a:solidFill>
                <a:latin typeface="Calibri"/>
                <a:cs typeface="Calibri"/>
              </a:rPr>
              <a:t> of information linked to the value achieved</a:t>
            </a:r>
          </a:p>
          <a:p>
            <a:pPr algn="l" eaLnBrk="0" hangingPunct="0"/>
            <a:endParaRPr lang="en-US" sz="2800" dirty="0">
              <a:solidFill>
                <a:schemeClr val="tx1"/>
              </a:solidFill>
              <a:latin typeface="Calibri"/>
              <a:cs typeface="Calibri"/>
            </a:endParaRPr>
          </a:p>
          <a:p>
            <a:pPr algn="l" eaLnBrk="0" hangingPunct="0"/>
            <a:r>
              <a:rPr lang="en-US" sz="2800" b="1" dirty="0">
                <a:solidFill>
                  <a:schemeClr val="tx1"/>
                </a:solidFill>
                <a:latin typeface="Calibri"/>
                <a:cs typeface="Calibri"/>
              </a:rPr>
              <a:t>Value</a:t>
            </a:r>
            <a:r>
              <a:rPr lang="en-US" sz="2800" dirty="0">
                <a:solidFill>
                  <a:schemeClr val="tx1"/>
                </a:solidFill>
                <a:latin typeface="Calibri"/>
                <a:cs typeface="Calibri"/>
              </a:rPr>
              <a:t> depends on</a:t>
            </a:r>
          </a:p>
          <a:p>
            <a:pPr marL="707174" indent="-707174" algn="l" eaLnBrk="0" hangingPunct="0">
              <a:buFont typeface="Arial"/>
              <a:buChar char="•"/>
            </a:pPr>
            <a:r>
              <a:rPr lang="en-US" sz="2800" dirty="0">
                <a:solidFill>
                  <a:schemeClr val="tx1"/>
                </a:solidFill>
                <a:latin typeface="Calibri"/>
                <a:cs typeface="Calibri"/>
              </a:rPr>
              <a:t>Importance of decision</a:t>
            </a:r>
          </a:p>
          <a:p>
            <a:pPr marL="707174" indent="-707174" algn="l" eaLnBrk="0" hangingPunct="0">
              <a:buFont typeface="Arial"/>
              <a:buChar char="•"/>
            </a:pPr>
            <a:r>
              <a:rPr lang="en-US" sz="2800" dirty="0">
                <a:solidFill>
                  <a:schemeClr val="tx1"/>
                </a:solidFill>
                <a:latin typeface="Calibri"/>
                <a:cs typeface="Calibri"/>
              </a:rPr>
              <a:t>Quality of decision</a:t>
            </a:r>
          </a:p>
          <a:p>
            <a:pPr marL="707174" indent="-707174" algn="l" eaLnBrk="0" hangingPunct="0">
              <a:buFont typeface="Arial"/>
              <a:buChar char="•"/>
            </a:pPr>
            <a:endParaRPr lang="en-US" sz="2800" dirty="0">
              <a:solidFill>
                <a:schemeClr val="tx1"/>
              </a:solidFill>
              <a:latin typeface="Calibri"/>
              <a:cs typeface="Calibri"/>
            </a:endParaRPr>
          </a:p>
          <a:p>
            <a:pPr algn="l" eaLnBrk="0" hangingPunct="0"/>
            <a:r>
              <a:rPr lang="en-US" sz="2800" dirty="0">
                <a:solidFill>
                  <a:schemeClr val="tx1"/>
                </a:solidFill>
                <a:latin typeface="Calibri"/>
                <a:cs typeface="Calibri"/>
              </a:rPr>
              <a:t>Quality of decision depends on quality and understandability of </a:t>
            </a:r>
            <a:r>
              <a:rPr lang="en-US" sz="2800">
                <a:solidFill>
                  <a:schemeClr val="tx1"/>
                </a:solidFill>
                <a:latin typeface="Calibri"/>
                <a:cs typeface="Calibri"/>
              </a:rPr>
              <a:t>information!</a:t>
            </a:r>
          </a:p>
          <a:p>
            <a:pPr algn="l" eaLnBrk="0" hangingPunct="0"/>
            <a:endParaRPr lang="en-US" sz="2800">
              <a:solidFill>
                <a:schemeClr val="tx1"/>
              </a:solidFill>
              <a:latin typeface="Calibri"/>
              <a:cs typeface="Calibri"/>
            </a:endParaRPr>
          </a:p>
          <a:p>
            <a:pPr algn="l" eaLnBrk="0" hangingPunct="0"/>
            <a:r>
              <a:rPr lang="en-US" sz="2800">
                <a:solidFill>
                  <a:schemeClr val="tx1"/>
                </a:solidFill>
                <a:latin typeface="Calibri"/>
                <a:cs typeface="Calibri"/>
              </a:rPr>
              <a:t>Using information systems for decision making is associated with the notion of </a:t>
            </a:r>
            <a:r>
              <a:rPr lang="en-US" sz="2800" b="1">
                <a:solidFill>
                  <a:schemeClr val="tx1"/>
                </a:solidFill>
                <a:latin typeface="Calibri"/>
                <a:cs typeface="Calibri"/>
              </a:rPr>
              <a:t>knowledge management</a:t>
            </a:r>
            <a:r>
              <a:rPr lang="en-US" sz="2800">
                <a:solidFill>
                  <a:schemeClr val="tx1"/>
                </a:solidFill>
                <a:latin typeface="Calibri"/>
                <a:cs typeface="Calibri"/>
              </a:rPr>
              <a:t>.</a:t>
            </a:r>
            <a:endParaRPr lang="en-US" sz="4400" dirty="0">
              <a:solidFill>
                <a:schemeClr val="tx1"/>
              </a:solidFill>
              <a:latin typeface="Calibri"/>
              <a:cs typeface="Calibri"/>
            </a:endParaRPr>
          </a:p>
        </p:txBody>
      </p:sp>
      <p:sp>
        <p:nvSpPr>
          <p:cNvPr id="11" name="Text Box 5"/>
          <p:cNvSpPr txBox="1">
            <a:spLocks noChangeArrowheads="1"/>
          </p:cNvSpPr>
          <p:nvPr/>
        </p:nvSpPr>
        <p:spPr bwMode="auto">
          <a:xfrm>
            <a:off x="1291480" y="4566165"/>
            <a:ext cx="1426531" cy="49897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1767429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Refined View of an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536413" y="6190384"/>
            <a:ext cx="1964506" cy="597600"/>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Database</a:t>
            </a:r>
          </a:p>
        </p:txBody>
      </p:sp>
      <p:sp>
        <p:nvSpPr>
          <p:cNvPr id="9" name="Text Box 5"/>
          <p:cNvSpPr txBox="1">
            <a:spLocks noChangeArrowheads="1"/>
          </p:cNvSpPr>
          <p:nvPr/>
        </p:nvSpPr>
        <p:spPr bwMode="auto">
          <a:xfrm>
            <a:off x="4415964" y="4142637"/>
            <a:ext cx="2342911"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Database Management</a:t>
            </a:r>
            <a:endParaRPr lang="en-US" sz="2500" dirty="0">
              <a:solidFill>
                <a:schemeClr val="tx1"/>
              </a:solidFill>
              <a:latin typeface="Calibri"/>
              <a:cs typeface="Calibri"/>
            </a:endParaRPr>
          </a:p>
        </p:txBody>
      </p:sp>
      <p:sp>
        <p:nvSpPr>
          <p:cNvPr id="11" name="Line 7"/>
          <p:cNvSpPr>
            <a:spLocks noChangeShapeType="1"/>
          </p:cNvSpPr>
          <p:nvPr/>
        </p:nvSpPr>
        <p:spPr bwMode="auto">
          <a:xfrm flipH="1">
            <a:off x="5570918" y="4513046"/>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045878"/>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2962702"/>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378581"/>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5" name="Text Box 5"/>
          <p:cNvSpPr txBox="1">
            <a:spLocks noChangeArrowheads="1"/>
          </p:cNvSpPr>
          <p:nvPr/>
        </p:nvSpPr>
        <p:spPr bwMode="auto">
          <a:xfrm>
            <a:off x="4305601" y="3018573"/>
            <a:ext cx="2578909"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Information Management</a:t>
            </a:r>
            <a:endParaRPr lang="en-US" sz="2500" dirty="0">
              <a:solidFill>
                <a:schemeClr val="tx1"/>
              </a:solidFill>
              <a:latin typeface="Calibri"/>
              <a:cs typeface="Calibri"/>
            </a:endParaRPr>
          </a:p>
        </p:txBody>
      </p:sp>
      <p:sp>
        <p:nvSpPr>
          <p:cNvPr id="16" name="Line 7"/>
          <p:cNvSpPr>
            <a:spLocks noChangeShapeType="1"/>
          </p:cNvSpPr>
          <p:nvPr/>
        </p:nvSpPr>
        <p:spPr bwMode="auto">
          <a:xfrm>
            <a:off x="5561379" y="338531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7" name="Text Box 5"/>
          <p:cNvSpPr txBox="1">
            <a:spLocks noChangeArrowheads="1"/>
          </p:cNvSpPr>
          <p:nvPr/>
        </p:nvSpPr>
        <p:spPr bwMode="auto">
          <a:xfrm>
            <a:off x="4626346" y="5215185"/>
            <a:ext cx="1841002"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Operating System</a:t>
            </a:r>
            <a:endParaRPr lang="en-US" sz="2500" dirty="0">
              <a:solidFill>
                <a:schemeClr val="tx1"/>
              </a:solidFill>
              <a:latin typeface="Calibri"/>
              <a:cs typeface="Calibri"/>
            </a:endParaRPr>
          </a:p>
        </p:txBody>
      </p:sp>
      <p:sp>
        <p:nvSpPr>
          <p:cNvPr id="18" name="Line 7"/>
          <p:cNvSpPr>
            <a:spLocks noChangeShapeType="1"/>
          </p:cNvSpPr>
          <p:nvPr/>
        </p:nvSpPr>
        <p:spPr bwMode="auto">
          <a:xfrm flipH="1">
            <a:off x="5530344" y="558559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2879525"/>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459586" y="4043988"/>
            <a:ext cx="3192803"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Application/Domain independent</a:t>
            </a:r>
          </a:p>
        </p:txBody>
      </p:sp>
      <p:sp>
        <p:nvSpPr>
          <p:cNvPr id="21" name="Rectangle 10"/>
          <p:cNvSpPr>
            <a:spLocks noChangeArrowheads="1"/>
          </p:cNvSpPr>
          <p:nvPr/>
        </p:nvSpPr>
        <p:spPr bwMode="auto">
          <a:xfrm>
            <a:off x="776398" y="5042099"/>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2" name="Text Box 5"/>
          <p:cNvSpPr txBox="1">
            <a:spLocks noChangeArrowheads="1"/>
          </p:cNvSpPr>
          <p:nvPr/>
        </p:nvSpPr>
        <p:spPr bwMode="auto">
          <a:xfrm>
            <a:off x="4355553" y="1881415"/>
            <a:ext cx="2487138"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dirty="0">
                <a:solidFill>
                  <a:schemeClr val="tx1"/>
                </a:solidFill>
                <a:latin typeface="Calibri"/>
                <a:cs typeface="Calibri"/>
              </a:rPr>
              <a:t>Knowledge Management</a:t>
            </a:r>
            <a:endParaRPr lang="en-US" sz="2500" dirty="0">
              <a:solidFill>
                <a:schemeClr val="tx1"/>
              </a:solidFill>
              <a:latin typeface="Calibri"/>
              <a:cs typeface="Calibri"/>
            </a:endParaRPr>
          </a:p>
        </p:txBody>
      </p:sp>
      <p:sp>
        <p:nvSpPr>
          <p:cNvPr id="23" name="Line 7"/>
          <p:cNvSpPr>
            <a:spLocks noChangeShapeType="1"/>
          </p:cNvSpPr>
          <p:nvPr/>
        </p:nvSpPr>
        <p:spPr bwMode="auto">
          <a:xfrm>
            <a:off x="5565440" y="2248157"/>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715063"/>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179823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214119"/>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548711"/>
            <a:ext cx="841931" cy="748583"/>
          </a:xfrm>
          <a:prstGeom prst="rect">
            <a:avLst/>
          </a:prstGeom>
        </p:spPr>
      </p:pic>
      <p:sp>
        <p:nvSpPr>
          <p:cNvPr id="28" name="AutoShape 9"/>
          <p:cNvSpPr>
            <a:spLocks noChangeArrowheads="1"/>
          </p:cNvSpPr>
          <p:nvPr/>
        </p:nvSpPr>
        <p:spPr bwMode="auto">
          <a:xfrm rot="5400000">
            <a:off x="9587739" y="2391103"/>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341589"/>
            <a:ext cx="654835" cy="783686"/>
          </a:xfrm>
          <a:prstGeom prst="rect">
            <a:avLst/>
          </a:prstGeom>
        </p:spPr>
      </p:pic>
      <p:sp>
        <p:nvSpPr>
          <p:cNvPr id="30" name="AutoShape 9"/>
          <p:cNvSpPr>
            <a:spLocks noChangeArrowheads="1"/>
          </p:cNvSpPr>
          <p:nvPr/>
        </p:nvSpPr>
        <p:spPr bwMode="auto">
          <a:xfrm rot="5400000">
            <a:off x="9587740" y="3721918"/>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043988"/>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466032" y="4459868"/>
            <a:ext cx="1532966"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Observation</a:t>
            </a:r>
          </a:p>
        </p:txBody>
      </p:sp>
    </p:spTree>
    <p:extLst>
      <p:ext uri="{BB962C8B-B14F-4D97-AF65-F5344CB8AC3E}">
        <p14:creationId xmlns:p14="http://schemas.microsoft.com/office/powerpoint/2010/main" val="942795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3600" dirty="0" err="1"/>
              <a:t>Grouping</a:t>
            </a:r>
            <a:r>
              <a:rPr lang="fr-FR" sz="3600" dirty="0"/>
              <a:t> Facebook </a:t>
            </a:r>
            <a:r>
              <a:rPr lang="fr-FR" sz="3600" dirty="0" err="1"/>
              <a:t>users</a:t>
            </a:r>
            <a:r>
              <a:rPr lang="fr-FR" sz="3600" dirty="0"/>
              <a:t> </a:t>
            </a:r>
            <a:r>
              <a:rPr lang="fr-FR" sz="3600" dirty="0" err="1"/>
              <a:t>according</a:t>
            </a:r>
            <a:r>
              <a:rPr lang="fr-FR" sz="3600" dirty="0"/>
              <a:t> to </a:t>
            </a:r>
            <a:r>
              <a:rPr lang="fr-FR" sz="3600" dirty="0" err="1"/>
              <a:t>their</a:t>
            </a:r>
            <a:r>
              <a:rPr lang="fr-FR" sz="3600" dirty="0"/>
              <a:t> </a:t>
            </a:r>
            <a:r>
              <a:rPr lang="fr-FR" sz="3600" dirty="0" err="1"/>
              <a:t>interest</a:t>
            </a:r>
            <a:r>
              <a:rPr lang="fr-FR" sz="3600" dirty="0"/>
              <a:t> by </a:t>
            </a:r>
            <a:r>
              <a:rPr lang="fr-FR" sz="3600" dirty="0" err="1"/>
              <a:t>analyzing</a:t>
            </a:r>
            <a:r>
              <a:rPr lang="fr-FR" sz="3600" dirty="0"/>
              <a:t> the content of </a:t>
            </a:r>
            <a:r>
              <a:rPr lang="fr-FR" sz="3600" dirty="0" err="1"/>
              <a:t>their</a:t>
            </a:r>
            <a:r>
              <a:rPr lang="fr-FR" sz="3600" dirty="0"/>
              <a:t> </a:t>
            </a:r>
            <a:r>
              <a:rPr lang="fr-FR" sz="3600" dirty="0" err="1"/>
              <a:t>posts</a:t>
            </a:r>
            <a:r>
              <a:rPr lang="fr-FR" sz="3600" dirty="0"/>
              <a:t> </a:t>
            </a:r>
            <a:r>
              <a:rPr lang="fr-FR" sz="3600" dirty="0" err="1"/>
              <a:t>is</a:t>
            </a:r>
            <a:r>
              <a:rPr lang="fr-FR" sz="3600" dirty="0"/>
              <a:t>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fr-FR" sz="4000" dirty="0"/>
              <a:t>a </a:t>
            </a:r>
            <a:r>
              <a:rPr lang="fr-FR" sz="4000" dirty="0" err="1"/>
              <a:t>retrieval</a:t>
            </a:r>
            <a:r>
              <a:rPr lang="fr-FR" sz="4000" dirty="0"/>
              <a:t> </a:t>
            </a:r>
            <a:r>
              <a:rPr lang="fr-FR" sz="4000" dirty="0" err="1"/>
              <a:t>task</a:t>
            </a:r>
            <a:endParaRPr lang="fr-FR" sz="4000" dirty="0"/>
          </a:p>
          <a:p>
            <a:pPr marL="636457" indent="-636457">
              <a:buFont typeface="+mj-lt"/>
              <a:buAutoNum type="arabicPeriod"/>
            </a:pPr>
            <a:r>
              <a:rPr lang="fr-FR" sz="4000" dirty="0"/>
              <a:t>a data </a:t>
            </a:r>
            <a:r>
              <a:rPr lang="fr-FR" sz="4000" dirty="0" err="1"/>
              <a:t>mining</a:t>
            </a:r>
            <a:r>
              <a:rPr lang="fr-FR" sz="4000" dirty="0"/>
              <a:t> </a:t>
            </a:r>
            <a:r>
              <a:rPr lang="fr-FR" sz="4000" dirty="0" err="1"/>
              <a:t>task</a:t>
            </a:r>
            <a:endParaRPr lang="fr-FR" sz="4000" dirty="0"/>
          </a:p>
          <a:p>
            <a:pPr marL="636457" indent="-636457">
              <a:buFont typeface="+mj-lt"/>
              <a:buAutoNum type="arabicPeriod"/>
            </a:pPr>
            <a:r>
              <a:rPr lang="fr-FR" sz="4000" dirty="0"/>
              <a:t>an </a:t>
            </a:r>
            <a:r>
              <a:rPr lang="fr-FR" sz="4000" dirty="0" err="1"/>
              <a:t>evaluation</a:t>
            </a:r>
            <a:r>
              <a:rPr lang="fr-FR" sz="4000" dirty="0"/>
              <a:t> </a:t>
            </a:r>
            <a:r>
              <a:rPr lang="fr-FR" sz="4000" dirty="0" err="1"/>
              <a:t>task</a:t>
            </a:r>
            <a:endParaRPr lang="fr-FR" sz="4000" dirty="0"/>
          </a:p>
          <a:p>
            <a:pPr marL="636457" indent="-636457">
              <a:buFont typeface="+mj-lt"/>
              <a:buAutoNum type="arabicPeriod"/>
            </a:pPr>
            <a:r>
              <a:rPr lang="fr-FR" sz="4000" dirty="0"/>
              <a:t>a monitoring </a:t>
            </a:r>
            <a:r>
              <a:rPr lang="fr-FR" sz="4000" dirty="0" err="1"/>
              <a:t>task</a:t>
            </a:r>
            <a:endParaRPr lang="fr-FR" sz="4000" dirty="0"/>
          </a:p>
        </p:txBody>
      </p:sp>
      <p:sp>
        <p:nvSpPr>
          <p:cNvPr id="2" name="Footer Placeholder 1">
            <a:extLst>
              <a:ext uri="{FF2B5EF4-FFF2-40B4-BE49-F238E27FC236}">
                <a16:creationId xmlns:a16="http://schemas.microsoft.com/office/drawing/2014/main" id="{5B2303B2-F7D9-0B41-A260-4986D0A32B5F}"/>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B39E5B2C-16E9-E343-AF4B-C3B4BDC516D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4. </a:t>
            </a:r>
            <a:r>
              <a:rPr lang="fr-FR" dirty="0" err="1"/>
              <a:t>Distributed</a:t>
            </a:r>
            <a:r>
              <a:rPr lang="fr-FR" dirty="0"/>
              <a:t> Information </a:t>
            </a:r>
            <a:r>
              <a:rPr lang="fr-FR" dirty="0" err="1"/>
              <a:t>Systems</a:t>
            </a:r>
            <a:endParaRPr lang="fr-FR"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70407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154626" name="Rectangle 2"/>
          <p:cNvSpPr>
            <a:spLocks noGrp="1" noChangeArrowheads="1"/>
          </p:cNvSpPr>
          <p:nvPr>
            <p:ph type="title"/>
          </p:nvPr>
        </p:nvSpPr>
        <p:spPr/>
        <p:txBody>
          <a:bodyPr/>
          <a:lstStyle/>
          <a:p>
            <a:r>
              <a:rPr lang="en-US" dirty="0"/>
              <a:t>Centralized Information System</a:t>
            </a:r>
          </a:p>
        </p:txBody>
      </p:sp>
      <p:sp>
        <p:nvSpPr>
          <p:cNvPr id="154627" name="Rectangle 3"/>
          <p:cNvSpPr>
            <a:spLocks noGrp="1" noChangeArrowheads="1"/>
          </p:cNvSpPr>
          <p:nvPr>
            <p:ph type="body" idx="1"/>
          </p:nvPr>
        </p:nvSpPr>
        <p:spPr/>
        <p:txBody>
          <a:bodyPr/>
          <a:lstStyle/>
          <a:p>
            <a:r>
              <a:rPr lang="en-US" dirty="0"/>
              <a:t>Centralized Information System on Computer Network</a:t>
            </a:r>
          </a:p>
          <a:p>
            <a:pPr lvl="1"/>
            <a:endParaRPr lang="en-US" dirty="0"/>
          </a:p>
        </p:txBody>
      </p:sp>
      <p:sp>
        <p:nvSpPr>
          <p:cNvPr id="154628" name="AutoShape 4"/>
          <p:cNvSpPr>
            <a:spLocks noChangeArrowheads="1"/>
          </p:cNvSpPr>
          <p:nvPr/>
        </p:nvSpPr>
        <p:spPr bwMode="auto">
          <a:xfrm>
            <a:off x="5191249" y="6015262"/>
            <a:ext cx="76307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4629" name="Text Box 5"/>
          <p:cNvSpPr txBox="1">
            <a:spLocks noChangeArrowheads="1"/>
          </p:cNvSpPr>
          <p:nvPr/>
        </p:nvSpPr>
        <p:spPr bwMode="auto">
          <a:xfrm>
            <a:off x="4622686" y="523707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154632" name="Oval 8"/>
          <p:cNvSpPr>
            <a:spLocks noChangeArrowheads="1"/>
          </p:cNvSpPr>
          <p:nvPr/>
        </p:nvSpPr>
        <p:spPr bwMode="auto">
          <a:xfrm>
            <a:off x="3658648" y="3221829"/>
            <a:ext cx="3829826" cy="1593493"/>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154633" name="Text Box 9"/>
          <p:cNvSpPr txBox="1">
            <a:spLocks noChangeArrowheads="1"/>
          </p:cNvSpPr>
          <p:nvPr/>
        </p:nvSpPr>
        <p:spPr bwMode="auto">
          <a:xfrm>
            <a:off x="8034917"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4" name="Text Box 10"/>
          <p:cNvSpPr txBox="1">
            <a:spLocks noChangeArrowheads="1"/>
          </p:cNvSpPr>
          <p:nvPr/>
        </p:nvSpPr>
        <p:spPr bwMode="auto">
          <a:xfrm>
            <a:off x="8034917" y="317415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5" name="Text Box 11"/>
          <p:cNvSpPr txBox="1">
            <a:spLocks noChangeArrowheads="1"/>
          </p:cNvSpPr>
          <p:nvPr/>
        </p:nvSpPr>
        <p:spPr bwMode="auto">
          <a:xfrm>
            <a:off x="1946794" y="458794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6" name="Text Box 12"/>
          <p:cNvSpPr txBox="1">
            <a:spLocks noChangeArrowheads="1"/>
          </p:cNvSpPr>
          <p:nvPr/>
        </p:nvSpPr>
        <p:spPr bwMode="auto">
          <a:xfrm>
            <a:off x="1946794" y="3095016"/>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p>
        </p:txBody>
      </p:sp>
      <p:sp>
        <p:nvSpPr>
          <p:cNvPr id="154637" name="Line 13"/>
          <p:cNvSpPr>
            <a:spLocks noChangeShapeType="1"/>
          </p:cNvSpPr>
          <p:nvPr/>
        </p:nvSpPr>
        <p:spPr bwMode="auto">
          <a:xfrm>
            <a:off x="2478359" y="3461758"/>
            <a:ext cx="1324655" cy="2331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8" name="Line 14"/>
          <p:cNvSpPr>
            <a:spLocks noChangeShapeType="1"/>
          </p:cNvSpPr>
          <p:nvPr/>
        </p:nvSpPr>
        <p:spPr bwMode="auto">
          <a:xfrm flipV="1">
            <a:off x="2862573" y="4224866"/>
            <a:ext cx="868259"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39" name="Line 15"/>
          <p:cNvSpPr>
            <a:spLocks noChangeShapeType="1"/>
          </p:cNvSpPr>
          <p:nvPr/>
        </p:nvSpPr>
        <p:spPr bwMode="auto">
          <a:xfrm flipH="1" flipV="1">
            <a:off x="7416290" y="4224866"/>
            <a:ext cx="940442" cy="353907"/>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0" name="Line 16"/>
          <p:cNvSpPr>
            <a:spLocks noChangeShapeType="1"/>
          </p:cNvSpPr>
          <p:nvPr/>
        </p:nvSpPr>
        <p:spPr bwMode="auto">
          <a:xfrm flipH="1">
            <a:off x="7416290" y="3544932"/>
            <a:ext cx="1236231" cy="208671"/>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154641" name="Oval 17"/>
          <p:cNvSpPr>
            <a:spLocks noChangeArrowheads="1"/>
          </p:cNvSpPr>
          <p:nvPr/>
        </p:nvSpPr>
        <p:spPr bwMode="auto">
          <a:xfrm>
            <a:off x="5318858"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2" name="Oval 18"/>
          <p:cNvSpPr>
            <a:spLocks noChangeArrowheads="1"/>
          </p:cNvSpPr>
          <p:nvPr/>
        </p:nvSpPr>
        <p:spPr bwMode="auto">
          <a:xfrm>
            <a:off x="5537470"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3" name="Oval 19"/>
          <p:cNvSpPr>
            <a:spLocks noChangeArrowheads="1"/>
          </p:cNvSpPr>
          <p:nvPr/>
        </p:nvSpPr>
        <p:spPr bwMode="auto">
          <a:xfrm>
            <a:off x="5754019" y="6350137"/>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4" name="Oval 20"/>
          <p:cNvSpPr>
            <a:spLocks noChangeArrowheads="1"/>
          </p:cNvSpPr>
          <p:nvPr/>
        </p:nvSpPr>
        <p:spPr bwMode="auto">
          <a:xfrm>
            <a:off x="5754019" y="6172266"/>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5" name="Oval 21"/>
          <p:cNvSpPr>
            <a:spLocks noChangeArrowheads="1"/>
          </p:cNvSpPr>
          <p:nvPr/>
        </p:nvSpPr>
        <p:spPr bwMode="auto">
          <a:xfrm>
            <a:off x="5537469" y="6172266"/>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154646" name="Oval 22"/>
          <p:cNvSpPr>
            <a:spLocks noChangeArrowheads="1"/>
          </p:cNvSpPr>
          <p:nvPr/>
        </p:nvSpPr>
        <p:spPr bwMode="auto">
          <a:xfrm>
            <a:off x="5318858" y="6350137"/>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54647" name="Line 23"/>
          <p:cNvSpPr>
            <a:spLocks noChangeShapeType="1"/>
          </p:cNvSpPr>
          <p:nvPr/>
        </p:nvSpPr>
        <p:spPr bwMode="auto">
          <a:xfrm flipV="1">
            <a:off x="5609652" y="481532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4" name="Line 23"/>
          <p:cNvSpPr>
            <a:spLocks noChangeShapeType="1"/>
          </p:cNvSpPr>
          <p:nvPr/>
        </p:nvSpPr>
        <p:spPr bwMode="auto">
          <a:xfrm flipV="1">
            <a:off x="5565440" y="5624331"/>
            <a:ext cx="0" cy="41258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pic>
        <p:nvPicPr>
          <p:cNvPr id="25" name="Picture 24"/>
          <p:cNvPicPr>
            <a:picLocks noChangeAspect="1"/>
          </p:cNvPicPr>
          <p:nvPr/>
        </p:nvPicPr>
        <p:blipFill>
          <a:blip r:embed="rId3"/>
          <a:stretch>
            <a:fillRect/>
          </a:stretch>
        </p:blipFill>
        <p:spPr>
          <a:xfrm>
            <a:off x="9494452" y="2629998"/>
            <a:ext cx="841931" cy="74858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1975" name="Oval 7"/>
          <p:cNvSpPr>
            <a:spLocks noChangeArrowheads="1"/>
          </p:cNvSpPr>
          <p:nvPr/>
        </p:nvSpPr>
        <p:spPr bwMode="auto">
          <a:xfrm>
            <a:off x="3755580" y="4400903"/>
            <a:ext cx="3646274" cy="1487139"/>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2039" name="AutoShape 71"/>
          <p:cNvSpPr>
            <a:spLocks noChangeArrowheads="1"/>
          </p:cNvSpPr>
          <p:nvPr/>
        </p:nvSpPr>
        <p:spPr bwMode="auto">
          <a:xfrm>
            <a:off x="5283797" y="4418131"/>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1970" name="Rectangle 2"/>
          <p:cNvSpPr>
            <a:spLocks noGrp="1" noChangeArrowheads="1"/>
          </p:cNvSpPr>
          <p:nvPr>
            <p:ph type="title"/>
          </p:nvPr>
        </p:nvSpPr>
        <p:spPr/>
        <p:txBody>
          <a:bodyPr/>
          <a:lstStyle/>
          <a:p>
            <a:r>
              <a:rPr lang="en-US" dirty="0"/>
              <a:t>Physical Distribution</a:t>
            </a:r>
          </a:p>
        </p:txBody>
      </p:sp>
      <p:sp>
        <p:nvSpPr>
          <p:cNvPr id="211971" name="Rectangle 3"/>
          <p:cNvSpPr>
            <a:spLocks noGrp="1" noChangeArrowheads="1"/>
          </p:cNvSpPr>
          <p:nvPr>
            <p:ph type="body" idx="1"/>
          </p:nvPr>
        </p:nvSpPr>
        <p:spPr/>
        <p:txBody>
          <a:bodyPr/>
          <a:lstStyle/>
          <a:p>
            <a:r>
              <a:rPr lang="en-US" dirty="0"/>
              <a:t>Use of distributed physical resources: locality of access, scalability, parallelism in the execution</a:t>
            </a:r>
          </a:p>
          <a:p>
            <a:r>
              <a:rPr lang="en-US" b="1" dirty="0"/>
              <a:t>Distributed Data Management</a:t>
            </a:r>
          </a:p>
          <a:p>
            <a:pPr lvl="1"/>
            <a:endParaRPr lang="en-US" dirty="0"/>
          </a:p>
          <a:p>
            <a:pPr lvl="1"/>
            <a:endParaRPr lang="en-US" dirty="0"/>
          </a:p>
          <a:p>
            <a:pPr lvl="1"/>
            <a:endParaRPr lang="en-US" dirty="0"/>
          </a:p>
          <a:p>
            <a:endParaRPr lang="en-US" dirty="0"/>
          </a:p>
          <a:p>
            <a:endParaRPr lang="en-US" dirty="0"/>
          </a:p>
        </p:txBody>
      </p:sp>
      <p:sp>
        <p:nvSpPr>
          <p:cNvPr id="211972" name="AutoShape 4"/>
          <p:cNvSpPr>
            <a:spLocks noChangeArrowheads="1"/>
          </p:cNvSpPr>
          <p:nvPr/>
        </p:nvSpPr>
        <p:spPr bwMode="auto">
          <a:xfrm>
            <a:off x="5256987" y="6946817"/>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73" name="Text Box 5"/>
          <p:cNvSpPr txBox="1">
            <a:spLocks noChangeArrowheads="1"/>
          </p:cNvSpPr>
          <p:nvPr/>
        </p:nvSpPr>
        <p:spPr bwMode="auto">
          <a:xfrm>
            <a:off x="4622686" y="628045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74" name="Line 6"/>
          <p:cNvSpPr>
            <a:spLocks noChangeShapeType="1"/>
          </p:cNvSpPr>
          <p:nvPr/>
        </p:nvSpPr>
        <p:spPr bwMode="auto">
          <a:xfrm flipH="1">
            <a:off x="5619965" y="6522506"/>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0" name="Line 12"/>
          <p:cNvSpPr>
            <a:spLocks noChangeShapeType="1"/>
          </p:cNvSpPr>
          <p:nvPr/>
        </p:nvSpPr>
        <p:spPr bwMode="auto">
          <a:xfrm>
            <a:off x="2996628" y="4455915"/>
            <a:ext cx="895069" cy="386913"/>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1" name="Line 13"/>
          <p:cNvSpPr>
            <a:spLocks noChangeShapeType="1"/>
          </p:cNvSpPr>
          <p:nvPr/>
        </p:nvSpPr>
        <p:spPr bwMode="auto">
          <a:xfrm flipV="1">
            <a:off x="2996628" y="5336094"/>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2" name="Line 14"/>
          <p:cNvSpPr>
            <a:spLocks noChangeShapeType="1"/>
          </p:cNvSpPr>
          <p:nvPr/>
        </p:nvSpPr>
        <p:spPr bwMode="auto">
          <a:xfrm flipH="1" flipV="1">
            <a:off x="7333796" y="5336094"/>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3" name="Line 15"/>
          <p:cNvSpPr>
            <a:spLocks noChangeShapeType="1"/>
          </p:cNvSpPr>
          <p:nvPr/>
        </p:nvSpPr>
        <p:spPr bwMode="auto">
          <a:xfrm flipH="1">
            <a:off x="7249239" y="454393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85" name="Oval 17"/>
          <p:cNvSpPr>
            <a:spLocks noChangeArrowheads="1"/>
          </p:cNvSpPr>
          <p:nvPr/>
        </p:nvSpPr>
        <p:spPr bwMode="auto">
          <a:xfrm>
            <a:off x="5543657"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6" name="Oval 18"/>
          <p:cNvSpPr>
            <a:spLocks noChangeArrowheads="1"/>
          </p:cNvSpPr>
          <p:nvPr/>
        </p:nvSpPr>
        <p:spPr bwMode="auto">
          <a:xfrm>
            <a:off x="5749894" y="7316501"/>
            <a:ext cx="138180"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7" name="Oval 19"/>
          <p:cNvSpPr>
            <a:spLocks noChangeArrowheads="1"/>
          </p:cNvSpPr>
          <p:nvPr/>
        </p:nvSpPr>
        <p:spPr bwMode="auto">
          <a:xfrm>
            <a:off x="5751956"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88" name="Oval 20"/>
          <p:cNvSpPr>
            <a:spLocks noChangeArrowheads="1"/>
          </p:cNvSpPr>
          <p:nvPr/>
        </p:nvSpPr>
        <p:spPr bwMode="auto">
          <a:xfrm>
            <a:off x="5545719" y="7151467"/>
            <a:ext cx="138178" cy="1118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1990" name="Line 22"/>
          <p:cNvSpPr>
            <a:spLocks noChangeShapeType="1"/>
          </p:cNvSpPr>
          <p:nvPr/>
        </p:nvSpPr>
        <p:spPr bwMode="auto">
          <a:xfrm flipV="1">
            <a:off x="5613777" y="5888042"/>
            <a:ext cx="0" cy="383245"/>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1991" name="AutoShape 23"/>
          <p:cNvSpPr>
            <a:spLocks noChangeArrowheads="1"/>
          </p:cNvSpPr>
          <p:nvPr/>
        </p:nvSpPr>
        <p:spPr bwMode="auto">
          <a:xfrm>
            <a:off x="821649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1992" name="Text Box 24"/>
          <p:cNvSpPr txBox="1">
            <a:spLocks noChangeArrowheads="1"/>
          </p:cNvSpPr>
          <p:nvPr/>
        </p:nvSpPr>
        <p:spPr bwMode="auto">
          <a:xfrm>
            <a:off x="758218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1993" name="Line 25"/>
          <p:cNvSpPr>
            <a:spLocks noChangeShapeType="1"/>
          </p:cNvSpPr>
          <p:nvPr/>
        </p:nvSpPr>
        <p:spPr bwMode="auto">
          <a:xfrm flipH="1">
            <a:off x="857946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5" name="Oval 27"/>
          <p:cNvSpPr>
            <a:spLocks noChangeArrowheads="1"/>
          </p:cNvSpPr>
          <p:nvPr/>
        </p:nvSpPr>
        <p:spPr bwMode="auto">
          <a:xfrm>
            <a:off x="8503161"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6" name="Oval 28"/>
          <p:cNvSpPr>
            <a:spLocks noChangeArrowheads="1"/>
          </p:cNvSpPr>
          <p:nvPr/>
        </p:nvSpPr>
        <p:spPr bwMode="auto">
          <a:xfrm>
            <a:off x="8709398"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1999" name="Oval 31"/>
          <p:cNvSpPr>
            <a:spLocks noChangeArrowheads="1"/>
          </p:cNvSpPr>
          <p:nvPr/>
        </p:nvSpPr>
        <p:spPr bwMode="auto">
          <a:xfrm>
            <a:off x="8296924" y="6713211"/>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0" name="AutoShape 32"/>
          <p:cNvSpPr>
            <a:spLocks noChangeArrowheads="1"/>
          </p:cNvSpPr>
          <p:nvPr/>
        </p:nvSpPr>
        <p:spPr bwMode="auto">
          <a:xfrm>
            <a:off x="8216490" y="4867390"/>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01" name="Text Box 33"/>
          <p:cNvSpPr txBox="1">
            <a:spLocks noChangeArrowheads="1"/>
          </p:cNvSpPr>
          <p:nvPr/>
        </p:nvSpPr>
        <p:spPr bwMode="auto">
          <a:xfrm>
            <a:off x="7582189" y="420103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02" name="Line 34"/>
          <p:cNvSpPr>
            <a:spLocks noChangeShapeType="1"/>
          </p:cNvSpPr>
          <p:nvPr/>
        </p:nvSpPr>
        <p:spPr bwMode="auto">
          <a:xfrm flipH="1">
            <a:off x="8579468" y="444307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3" name="Oval 35"/>
          <p:cNvSpPr>
            <a:spLocks noChangeArrowheads="1"/>
          </p:cNvSpPr>
          <p:nvPr/>
        </p:nvSpPr>
        <p:spPr bwMode="auto">
          <a:xfrm>
            <a:off x="8296924" y="5072040"/>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6" name="Oval 38"/>
          <p:cNvSpPr>
            <a:spLocks noChangeArrowheads="1"/>
          </p:cNvSpPr>
          <p:nvPr/>
        </p:nvSpPr>
        <p:spPr bwMode="auto">
          <a:xfrm>
            <a:off x="8709398"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07" name="Oval 39"/>
          <p:cNvSpPr>
            <a:spLocks noChangeArrowheads="1"/>
          </p:cNvSpPr>
          <p:nvPr/>
        </p:nvSpPr>
        <p:spPr bwMode="auto">
          <a:xfrm>
            <a:off x="8503161" y="5072040"/>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09" name="AutoShape 41"/>
          <p:cNvSpPr>
            <a:spLocks noChangeArrowheads="1"/>
          </p:cNvSpPr>
          <p:nvPr/>
        </p:nvSpPr>
        <p:spPr bwMode="auto">
          <a:xfrm>
            <a:off x="250372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0" name="Text Box 42"/>
          <p:cNvSpPr txBox="1">
            <a:spLocks noChangeArrowheads="1"/>
          </p:cNvSpPr>
          <p:nvPr/>
        </p:nvSpPr>
        <p:spPr bwMode="auto">
          <a:xfrm>
            <a:off x="186941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11" name="Line 43"/>
          <p:cNvSpPr>
            <a:spLocks noChangeShapeType="1"/>
          </p:cNvSpPr>
          <p:nvPr/>
        </p:nvSpPr>
        <p:spPr bwMode="auto">
          <a:xfrm flipH="1">
            <a:off x="286669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2" name="Oval 44"/>
          <p:cNvSpPr>
            <a:spLocks noChangeArrowheads="1"/>
          </p:cNvSpPr>
          <p:nvPr/>
        </p:nvSpPr>
        <p:spPr bwMode="auto">
          <a:xfrm>
            <a:off x="2584153"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3" name="Oval 45"/>
          <p:cNvSpPr>
            <a:spLocks noChangeArrowheads="1"/>
          </p:cNvSpPr>
          <p:nvPr/>
        </p:nvSpPr>
        <p:spPr bwMode="auto">
          <a:xfrm>
            <a:off x="2790390"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6" name="Oval 48"/>
          <p:cNvSpPr>
            <a:spLocks noChangeArrowheads="1"/>
          </p:cNvSpPr>
          <p:nvPr/>
        </p:nvSpPr>
        <p:spPr bwMode="auto">
          <a:xfrm>
            <a:off x="2790390" y="4989524"/>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17" name="Oval 49"/>
          <p:cNvSpPr>
            <a:spLocks noChangeArrowheads="1"/>
          </p:cNvSpPr>
          <p:nvPr/>
        </p:nvSpPr>
        <p:spPr bwMode="auto">
          <a:xfrm>
            <a:off x="2584153" y="5154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18" name="AutoShape 50"/>
          <p:cNvSpPr>
            <a:spLocks noChangeArrowheads="1"/>
          </p:cNvSpPr>
          <p:nvPr/>
        </p:nvSpPr>
        <p:spPr bwMode="auto">
          <a:xfrm>
            <a:off x="2503720" y="634352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2019" name="Text Box 51"/>
          <p:cNvSpPr txBox="1">
            <a:spLocks noChangeArrowheads="1"/>
          </p:cNvSpPr>
          <p:nvPr/>
        </p:nvSpPr>
        <p:spPr bwMode="auto">
          <a:xfrm>
            <a:off x="1869419" y="5677165"/>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2020" name="Line 52"/>
          <p:cNvSpPr>
            <a:spLocks noChangeShapeType="1"/>
          </p:cNvSpPr>
          <p:nvPr/>
        </p:nvSpPr>
        <p:spPr bwMode="auto">
          <a:xfrm flipH="1">
            <a:off x="2866698" y="5919215"/>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1" name="Oval 53"/>
          <p:cNvSpPr>
            <a:spLocks noChangeArrowheads="1"/>
          </p:cNvSpPr>
          <p:nvPr/>
        </p:nvSpPr>
        <p:spPr bwMode="auto">
          <a:xfrm>
            <a:off x="2584153"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3" name="Oval 55"/>
          <p:cNvSpPr>
            <a:spLocks noChangeArrowheads="1"/>
          </p:cNvSpPr>
          <p:nvPr/>
        </p:nvSpPr>
        <p:spPr bwMode="auto">
          <a:xfrm>
            <a:off x="2996627"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4" name="Oval 56"/>
          <p:cNvSpPr>
            <a:spLocks noChangeArrowheads="1"/>
          </p:cNvSpPr>
          <p:nvPr/>
        </p:nvSpPr>
        <p:spPr bwMode="auto">
          <a:xfrm>
            <a:off x="2996627" y="6548177"/>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26" name="Oval 58"/>
          <p:cNvSpPr>
            <a:spLocks noChangeArrowheads="1"/>
          </p:cNvSpPr>
          <p:nvPr/>
        </p:nvSpPr>
        <p:spPr bwMode="auto">
          <a:xfrm>
            <a:off x="2584153" y="6713211"/>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1" name="Oval 63"/>
          <p:cNvSpPr>
            <a:spLocks noChangeArrowheads="1"/>
          </p:cNvSpPr>
          <p:nvPr/>
        </p:nvSpPr>
        <p:spPr bwMode="auto">
          <a:xfrm>
            <a:off x="5347731"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2" name="Oval 64"/>
          <p:cNvSpPr>
            <a:spLocks noChangeArrowheads="1"/>
          </p:cNvSpPr>
          <p:nvPr/>
        </p:nvSpPr>
        <p:spPr bwMode="auto">
          <a:xfrm>
            <a:off x="5566343"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3" name="Oval 65"/>
          <p:cNvSpPr>
            <a:spLocks noChangeArrowheads="1"/>
          </p:cNvSpPr>
          <p:nvPr/>
        </p:nvSpPr>
        <p:spPr bwMode="auto">
          <a:xfrm>
            <a:off x="5782892" y="4721803"/>
            <a:ext cx="144366"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4" name="Oval 66"/>
          <p:cNvSpPr>
            <a:spLocks noChangeArrowheads="1"/>
          </p:cNvSpPr>
          <p:nvPr/>
        </p:nvSpPr>
        <p:spPr bwMode="auto">
          <a:xfrm>
            <a:off x="5782892" y="4543932"/>
            <a:ext cx="146429"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5" name="Oval 67"/>
          <p:cNvSpPr>
            <a:spLocks noChangeArrowheads="1"/>
          </p:cNvSpPr>
          <p:nvPr/>
        </p:nvSpPr>
        <p:spPr bwMode="auto">
          <a:xfrm>
            <a:off x="5566343" y="4543932"/>
            <a:ext cx="146428" cy="119192"/>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2036" name="Oval 68"/>
          <p:cNvSpPr>
            <a:spLocks noChangeArrowheads="1"/>
          </p:cNvSpPr>
          <p:nvPr/>
        </p:nvSpPr>
        <p:spPr bwMode="auto">
          <a:xfrm>
            <a:off x="5347731" y="4721803"/>
            <a:ext cx="146428" cy="117357"/>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2037" name="Line 69"/>
          <p:cNvSpPr>
            <a:spLocks noChangeShapeType="1"/>
          </p:cNvSpPr>
          <p:nvPr/>
        </p:nvSpPr>
        <p:spPr bwMode="auto">
          <a:xfrm flipH="1">
            <a:off x="5659149" y="4127681"/>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2038" name="Text Box 70"/>
          <p:cNvSpPr txBox="1">
            <a:spLocks noChangeArrowheads="1"/>
          </p:cNvSpPr>
          <p:nvPr/>
        </p:nvSpPr>
        <p:spPr bwMode="auto">
          <a:xfrm>
            <a:off x="5149658" y="3803114"/>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r>
              <a:rPr lang="en-US" dirty="0"/>
              <a:t>Use of different data models</a:t>
            </a:r>
          </a:p>
          <a:p>
            <a:pPr lvl="1"/>
            <a:r>
              <a:rPr lang="en-US" dirty="0"/>
              <a:t>Independently developed information systems</a:t>
            </a:r>
          </a:p>
          <a:p>
            <a:pPr lvl="1"/>
            <a:r>
              <a:rPr lang="en-US" dirty="0"/>
              <a:t>Different models for related concepts</a:t>
            </a:r>
          </a:p>
          <a:p>
            <a:r>
              <a:rPr lang="en-US" b="1" dirty="0"/>
              <a:t>Data integration</a:t>
            </a:r>
            <a:endParaRPr lang="en-US" dirty="0"/>
          </a:p>
          <a:p>
            <a:endParaRPr lang="en-US" dirty="0"/>
          </a:p>
          <a:p>
            <a:endParaRPr lang="en-US" dirty="0"/>
          </a:p>
        </p:txBody>
      </p:sp>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Heterogeneity – Logical Distribution</a:t>
            </a:r>
          </a:p>
        </p:txBody>
      </p:sp>
      <p:sp>
        <p:nvSpPr>
          <p:cNvPr id="215044" name="Oval 4"/>
          <p:cNvSpPr>
            <a:spLocks noChangeArrowheads="1"/>
          </p:cNvSpPr>
          <p:nvPr/>
        </p:nvSpPr>
        <p:spPr bwMode="auto">
          <a:xfrm>
            <a:off x="3755580" y="4484251"/>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501479"/>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7030163"/>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p>
        </p:txBody>
      </p:sp>
      <p:sp>
        <p:nvSpPr>
          <p:cNvPr id="215047" name="Text Box 7"/>
          <p:cNvSpPr txBox="1">
            <a:spLocks noChangeArrowheads="1"/>
          </p:cNvSpPr>
          <p:nvPr/>
        </p:nvSpPr>
        <p:spPr bwMode="auto">
          <a:xfrm>
            <a:off x="4622686" y="636380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705131"/>
            <a:ext cx="39023" cy="36648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539262"/>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419442"/>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419442"/>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627280"/>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4" name="AutoShape 14"/>
          <p:cNvSpPr>
            <a:spLocks noChangeArrowheads="1"/>
          </p:cNvSpPr>
          <p:nvPr/>
        </p:nvSpPr>
        <p:spPr bwMode="auto">
          <a:xfrm>
            <a:off x="5749894" y="7399849"/>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p>
        </p:txBody>
      </p:sp>
      <p:sp>
        <p:nvSpPr>
          <p:cNvPr id="215055" name="AutoShape 15"/>
          <p:cNvSpPr>
            <a:spLocks noChangeArrowheads="1"/>
          </p:cNvSpPr>
          <p:nvPr/>
        </p:nvSpPr>
        <p:spPr bwMode="auto">
          <a:xfrm>
            <a:off x="5751956"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234815"/>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971389"/>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a:off x="8558973" y="6122899"/>
            <a:ext cx="20495"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796558"/>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796558"/>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950737"/>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28437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a:off x="8558973" y="4625733"/>
            <a:ext cx="20495" cy="36645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5155388"/>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5155388"/>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868221"/>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201860"/>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a:off x="2852550" y="4542557"/>
            <a:ext cx="14146" cy="367115"/>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5072871"/>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237905"/>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426874"/>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760513"/>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a:off x="2852550" y="6122899"/>
            <a:ext cx="14146" cy="34542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631524"/>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796558"/>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805150"/>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627280"/>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627280"/>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805150"/>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211028"/>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886462"/>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pic>
        <p:nvPicPr>
          <p:cNvPr id="54" name="Picture 53"/>
          <p:cNvPicPr>
            <a:picLocks noChangeAspect="1"/>
          </p:cNvPicPr>
          <p:nvPr/>
        </p:nvPicPr>
        <p:blipFill>
          <a:blip r:embed="rId3"/>
          <a:stretch>
            <a:fillRect/>
          </a:stretch>
        </p:blipFill>
        <p:spPr>
          <a:xfrm>
            <a:off x="6594467" y="3378581"/>
            <a:ext cx="841931" cy="74858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5" name="Rectangle 55"/>
          <p:cNvSpPr>
            <a:spLocks noGrp="1" noChangeArrowheads="1"/>
          </p:cNvSpPr>
          <p:nvPr>
            <p:ph type="body" idx="1"/>
          </p:nvPr>
        </p:nvSpPr>
        <p:spPr>
          <a:noFill/>
          <a:ln/>
        </p:spPr>
        <p:txBody>
          <a:bodyPr/>
          <a:lstStyle/>
          <a:p>
            <a:pPr indent="-353587"/>
            <a:r>
              <a:rPr lang="en-US" dirty="0"/>
              <a:t>Independent users have to collaborate, coordinate, negotiate, to perform information management tasks</a:t>
            </a:r>
          </a:p>
          <a:p>
            <a:pPr lvl="1"/>
            <a:endParaRPr lang="en-US" dirty="0"/>
          </a:p>
          <a:p>
            <a:endParaRPr lang="en-US" dirty="0"/>
          </a:p>
          <a:p>
            <a:endParaRPr lang="en-US" dirty="0"/>
          </a:p>
        </p:txBody>
      </p:sp>
      <p:sp>
        <p:nvSpPr>
          <p:cNvPr id="5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15042" name="Rectangle 2"/>
          <p:cNvSpPr>
            <a:spLocks noGrp="1" noChangeArrowheads="1"/>
          </p:cNvSpPr>
          <p:nvPr>
            <p:ph type="title"/>
          </p:nvPr>
        </p:nvSpPr>
        <p:spPr/>
        <p:txBody>
          <a:bodyPr/>
          <a:lstStyle/>
          <a:p>
            <a:r>
              <a:rPr lang="en-US" dirty="0"/>
              <a:t>Autonomy – Distribution of Control</a:t>
            </a:r>
          </a:p>
        </p:txBody>
      </p:sp>
      <p:sp>
        <p:nvSpPr>
          <p:cNvPr id="215044" name="Oval 4"/>
          <p:cNvSpPr>
            <a:spLocks noChangeArrowheads="1"/>
          </p:cNvSpPr>
          <p:nvPr/>
        </p:nvSpPr>
        <p:spPr bwMode="auto">
          <a:xfrm>
            <a:off x="3755580" y="4318386"/>
            <a:ext cx="3646274" cy="1487138"/>
          </a:xfrm>
          <a:prstGeom prst="ellipse">
            <a:avLst/>
          </a:prstGeom>
          <a:solidFill>
            <a:srgbClr val="FFFFFF"/>
          </a:solidFill>
          <a:ln w="9525" algn="ctr">
            <a:solidFill>
              <a:schemeClr val="tx1"/>
            </a:solidFill>
            <a:round/>
            <a:headEnd/>
            <a:tailEnd/>
          </a:ln>
          <a:effectLst/>
        </p:spPr>
        <p:txBody>
          <a:bodyPr wrap="none" lIns="113148" tIns="56574" rIns="113148" bIns="56574" anchor="ctr"/>
          <a:lstStyle/>
          <a:p>
            <a:r>
              <a:rPr lang="en-US" sz="1700" b="1">
                <a:solidFill>
                  <a:schemeClr val="tx1"/>
                </a:solidFill>
                <a:latin typeface="Calibri"/>
                <a:cs typeface="Calibri"/>
              </a:rPr>
              <a:t>Communication Network</a:t>
            </a:r>
          </a:p>
        </p:txBody>
      </p:sp>
      <p:sp>
        <p:nvSpPr>
          <p:cNvPr id="215045" name="AutoShape 5"/>
          <p:cNvSpPr>
            <a:spLocks noChangeArrowheads="1"/>
          </p:cNvSpPr>
          <p:nvPr/>
        </p:nvSpPr>
        <p:spPr bwMode="auto">
          <a:xfrm>
            <a:off x="5283797" y="4335614"/>
            <a:ext cx="728018" cy="548666"/>
          </a:xfrm>
          <a:prstGeom prst="can">
            <a:avLst>
              <a:gd name="adj" fmla="val 25000"/>
            </a:avLst>
          </a:prstGeom>
          <a:solidFill>
            <a:schemeClr val="bg1"/>
          </a:solidFill>
          <a:ln w="12700">
            <a:solidFill>
              <a:schemeClr val="tx1"/>
            </a:solidFill>
            <a:prstDash val="dash"/>
            <a:round/>
            <a:headEnd/>
            <a:tailEnd/>
          </a:ln>
          <a:effectLst/>
        </p:spPr>
        <p:txBody>
          <a:bodyPr lIns="113148" tIns="56574" rIns="113148" bIns="56574" anchor="ctr">
            <a:spAutoFit/>
          </a:bodyPr>
          <a:lstStyle/>
          <a:p>
            <a:endParaRPr lang="fr-CH">
              <a:latin typeface="Calibri"/>
              <a:cs typeface="Calibri"/>
            </a:endParaRPr>
          </a:p>
        </p:txBody>
      </p:sp>
      <p:sp>
        <p:nvSpPr>
          <p:cNvPr id="215046" name="AutoShape 6"/>
          <p:cNvSpPr>
            <a:spLocks noChangeArrowheads="1"/>
          </p:cNvSpPr>
          <p:nvPr/>
        </p:nvSpPr>
        <p:spPr bwMode="auto">
          <a:xfrm>
            <a:off x="5256987" y="6864299"/>
            <a:ext cx="728017"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47" name="Text Box 7"/>
          <p:cNvSpPr txBox="1">
            <a:spLocks noChangeArrowheads="1"/>
          </p:cNvSpPr>
          <p:nvPr/>
        </p:nvSpPr>
        <p:spPr bwMode="auto">
          <a:xfrm>
            <a:off x="4622686" y="619793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48" name="Line 8"/>
          <p:cNvSpPr>
            <a:spLocks noChangeShapeType="1"/>
          </p:cNvSpPr>
          <p:nvPr/>
        </p:nvSpPr>
        <p:spPr bwMode="auto">
          <a:xfrm flipH="1">
            <a:off x="5619965" y="6439988"/>
            <a:ext cx="6186"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49" name="Line 9"/>
          <p:cNvSpPr>
            <a:spLocks noChangeShapeType="1"/>
          </p:cNvSpPr>
          <p:nvPr/>
        </p:nvSpPr>
        <p:spPr bwMode="auto">
          <a:xfrm>
            <a:off x="2996628" y="4373398"/>
            <a:ext cx="895069" cy="386912"/>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0" name="Line 10"/>
          <p:cNvSpPr>
            <a:spLocks noChangeShapeType="1"/>
          </p:cNvSpPr>
          <p:nvPr/>
        </p:nvSpPr>
        <p:spPr bwMode="auto">
          <a:xfrm flipV="1">
            <a:off x="2996628" y="5253578"/>
            <a:ext cx="827011"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1" name="Line 11"/>
          <p:cNvSpPr>
            <a:spLocks noChangeShapeType="1"/>
          </p:cNvSpPr>
          <p:nvPr/>
        </p:nvSpPr>
        <p:spPr bwMode="auto">
          <a:xfrm flipH="1" flipV="1">
            <a:off x="7333796" y="5253578"/>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2" name="Line 12"/>
          <p:cNvSpPr>
            <a:spLocks noChangeShapeType="1"/>
          </p:cNvSpPr>
          <p:nvPr/>
        </p:nvSpPr>
        <p:spPr bwMode="auto">
          <a:xfrm flipH="1">
            <a:off x="7249239" y="4461416"/>
            <a:ext cx="895069" cy="330068"/>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3" name="AutoShape 13"/>
          <p:cNvSpPr>
            <a:spLocks noChangeArrowheads="1"/>
          </p:cNvSpPr>
          <p:nvPr/>
        </p:nvSpPr>
        <p:spPr bwMode="auto">
          <a:xfrm>
            <a:off x="5543657"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4" name="AutoShape 14"/>
          <p:cNvSpPr>
            <a:spLocks noChangeArrowheads="1"/>
          </p:cNvSpPr>
          <p:nvPr/>
        </p:nvSpPr>
        <p:spPr bwMode="auto">
          <a:xfrm>
            <a:off x="5749894" y="7233984"/>
            <a:ext cx="138180" cy="110023"/>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5" name="AutoShape 15"/>
          <p:cNvSpPr>
            <a:spLocks noChangeArrowheads="1"/>
          </p:cNvSpPr>
          <p:nvPr/>
        </p:nvSpPr>
        <p:spPr bwMode="auto">
          <a:xfrm>
            <a:off x="5751956"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56" name="AutoShape 16"/>
          <p:cNvSpPr>
            <a:spLocks noChangeArrowheads="1"/>
          </p:cNvSpPr>
          <p:nvPr/>
        </p:nvSpPr>
        <p:spPr bwMode="auto">
          <a:xfrm>
            <a:off x="5545719" y="7068951"/>
            <a:ext cx="138178" cy="111856"/>
          </a:xfrm>
          <a:prstGeom prst="pentagon">
            <a:avLst/>
          </a:prstGeom>
          <a:solidFill>
            <a:srgbClr val="CC9900"/>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57" name="Line 17"/>
          <p:cNvSpPr>
            <a:spLocks noChangeShapeType="1"/>
          </p:cNvSpPr>
          <p:nvPr/>
        </p:nvSpPr>
        <p:spPr bwMode="auto">
          <a:xfrm flipV="1">
            <a:off x="5613777" y="5805524"/>
            <a:ext cx="0" cy="383246"/>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58" name="AutoShape 18"/>
          <p:cNvSpPr>
            <a:spLocks noChangeArrowheads="1"/>
          </p:cNvSpPr>
          <p:nvPr/>
        </p:nvSpPr>
        <p:spPr bwMode="auto">
          <a:xfrm>
            <a:off x="821649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59" name="Text Box 19"/>
          <p:cNvSpPr txBox="1">
            <a:spLocks noChangeArrowheads="1"/>
          </p:cNvSpPr>
          <p:nvPr/>
        </p:nvSpPr>
        <p:spPr bwMode="auto">
          <a:xfrm>
            <a:off x="758218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0" name="Line 20"/>
          <p:cNvSpPr>
            <a:spLocks noChangeShapeType="1"/>
          </p:cNvSpPr>
          <p:nvPr/>
        </p:nvSpPr>
        <p:spPr bwMode="auto">
          <a:xfrm flipH="1">
            <a:off x="857946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1" name="Oval 21"/>
          <p:cNvSpPr>
            <a:spLocks noChangeArrowheads="1"/>
          </p:cNvSpPr>
          <p:nvPr/>
        </p:nvSpPr>
        <p:spPr bwMode="auto">
          <a:xfrm>
            <a:off x="8503161"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2" name="Oval 22"/>
          <p:cNvSpPr>
            <a:spLocks noChangeArrowheads="1"/>
          </p:cNvSpPr>
          <p:nvPr/>
        </p:nvSpPr>
        <p:spPr bwMode="auto">
          <a:xfrm>
            <a:off x="8709398" y="6630693"/>
            <a:ext cx="138178"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3" name="Oval 23"/>
          <p:cNvSpPr>
            <a:spLocks noChangeArrowheads="1"/>
          </p:cNvSpPr>
          <p:nvPr/>
        </p:nvSpPr>
        <p:spPr bwMode="auto">
          <a:xfrm>
            <a:off x="8296924" y="6630693"/>
            <a:ext cx="136117" cy="110023"/>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4" name="AutoShape 24"/>
          <p:cNvSpPr>
            <a:spLocks noChangeArrowheads="1"/>
          </p:cNvSpPr>
          <p:nvPr/>
        </p:nvSpPr>
        <p:spPr bwMode="auto">
          <a:xfrm>
            <a:off x="8216490" y="4784873"/>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65" name="Text Box 25"/>
          <p:cNvSpPr txBox="1">
            <a:spLocks noChangeArrowheads="1"/>
          </p:cNvSpPr>
          <p:nvPr/>
        </p:nvSpPr>
        <p:spPr bwMode="auto">
          <a:xfrm>
            <a:off x="7582189" y="4118512"/>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66" name="Line 26"/>
          <p:cNvSpPr>
            <a:spLocks noChangeShapeType="1"/>
          </p:cNvSpPr>
          <p:nvPr/>
        </p:nvSpPr>
        <p:spPr bwMode="auto">
          <a:xfrm flipH="1">
            <a:off x="8579468" y="4360562"/>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67" name="AutoShape 27"/>
          <p:cNvSpPr>
            <a:spLocks noChangeArrowheads="1"/>
          </p:cNvSpPr>
          <p:nvPr/>
        </p:nvSpPr>
        <p:spPr bwMode="auto">
          <a:xfrm>
            <a:off x="8296924" y="4989524"/>
            <a:ext cx="136117"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8" name="AutoShape 28"/>
          <p:cNvSpPr>
            <a:spLocks noChangeArrowheads="1"/>
          </p:cNvSpPr>
          <p:nvPr/>
        </p:nvSpPr>
        <p:spPr bwMode="auto">
          <a:xfrm>
            <a:off x="8709398"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69" name="AutoShape 29"/>
          <p:cNvSpPr>
            <a:spLocks noChangeArrowheads="1"/>
          </p:cNvSpPr>
          <p:nvPr/>
        </p:nvSpPr>
        <p:spPr bwMode="auto">
          <a:xfrm>
            <a:off x="8503161" y="4989524"/>
            <a:ext cx="138178" cy="110023"/>
          </a:xfrm>
          <a:prstGeom prst="triangle">
            <a:avLst>
              <a:gd name="adj" fmla="val 50000"/>
            </a:avLst>
          </a:prstGeom>
          <a:solidFill>
            <a:schemeClr val="hlink"/>
          </a:solidFill>
          <a:ln w="9525" algn="ctr">
            <a:solidFill>
              <a:schemeClr val="tx1"/>
            </a:solidFill>
            <a:miter lim="800000"/>
            <a:headEnd/>
            <a:tailEnd/>
          </a:ln>
          <a:effectLst/>
        </p:spPr>
        <p:txBody>
          <a:bodyPr wrap="none" lIns="113148" tIns="56574" rIns="113148" bIns="56574" anchor="ctr"/>
          <a:lstStyle/>
          <a:p>
            <a:endParaRPr lang="fr-FR" sz="3000">
              <a:latin typeface="Calibri"/>
              <a:cs typeface="Calibri"/>
            </a:endParaRPr>
          </a:p>
        </p:txBody>
      </p:sp>
      <p:sp>
        <p:nvSpPr>
          <p:cNvPr id="215070" name="AutoShape 30"/>
          <p:cNvSpPr>
            <a:spLocks noChangeArrowheads="1"/>
          </p:cNvSpPr>
          <p:nvPr/>
        </p:nvSpPr>
        <p:spPr bwMode="auto">
          <a:xfrm>
            <a:off x="2503720" y="4702356"/>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1" name="Text Box 31"/>
          <p:cNvSpPr txBox="1">
            <a:spLocks noChangeArrowheads="1"/>
          </p:cNvSpPr>
          <p:nvPr/>
        </p:nvSpPr>
        <p:spPr bwMode="auto">
          <a:xfrm>
            <a:off x="1869419" y="4035996"/>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2" name="Line 32"/>
          <p:cNvSpPr>
            <a:spLocks noChangeShapeType="1"/>
          </p:cNvSpPr>
          <p:nvPr/>
        </p:nvSpPr>
        <p:spPr bwMode="auto">
          <a:xfrm flipH="1">
            <a:off x="2866698" y="4278046"/>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3" name="Oval 33"/>
          <p:cNvSpPr>
            <a:spLocks noChangeArrowheads="1"/>
          </p:cNvSpPr>
          <p:nvPr/>
        </p:nvSpPr>
        <p:spPr bwMode="auto">
          <a:xfrm>
            <a:off x="2584153"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4" name="Oval 34"/>
          <p:cNvSpPr>
            <a:spLocks noChangeArrowheads="1"/>
          </p:cNvSpPr>
          <p:nvPr/>
        </p:nvSpPr>
        <p:spPr bwMode="auto">
          <a:xfrm>
            <a:off x="2790390"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5" name="Oval 35"/>
          <p:cNvSpPr>
            <a:spLocks noChangeArrowheads="1"/>
          </p:cNvSpPr>
          <p:nvPr/>
        </p:nvSpPr>
        <p:spPr bwMode="auto">
          <a:xfrm>
            <a:off x="2790390" y="4907006"/>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76" name="Oval 36"/>
          <p:cNvSpPr>
            <a:spLocks noChangeArrowheads="1"/>
          </p:cNvSpPr>
          <p:nvPr/>
        </p:nvSpPr>
        <p:spPr bwMode="auto">
          <a:xfrm>
            <a:off x="2584153" y="5072040"/>
            <a:ext cx="138178" cy="110023"/>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77" name="AutoShape 37"/>
          <p:cNvSpPr>
            <a:spLocks noChangeArrowheads="1"/>
          </p:cNvSpPr>
          <p:nvPr/>
        </p:nvSpPr>
        <p:spPr bwMode="auto">
          <a:xfrm>
            <a:off x="2503720" y="6261009"/>
            <a:ext cx="728018"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5078" name="Text Box 38"/>
          <p:cNvSpPr txBox="1">
            <a:spLocks noChangeArrowheads="1"/>
          </p:cNvSpPr>
          <p:nvPr/>
        </p:nvSpPr>
        <p:spPr bwMode="auto">
          <a:xfrm>
            <a:off x="1869419" y="5594649"/>
            <a:ext cx="2019304"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Information System</a:t>
            </a:r>
            <a:endParaRPr lang="en-US" sz="2500">
              <a:solidFill>
                <a:schemeClr val="tx1"/>
              </a:solidFill>
              <a:latin typeface="Calibri"/>
              <a:cs typeface="Calibri"/>
            </a:endParaRPr>
          </a:p>
        </p:txBody>
      </p:sp>
      <p:sp>
        <p:nvSpPr>
          <p:cNvPr id="215079" name="Line 39"/>
          <p:cNvSpPr>
            <a:spLocks noChangeShapeType="1"/>
          </p:cNvSpPr>
          <p:nvPr/>
        </p:nvSpPr>
        <p:spPr bwMode="auto">
          <a:xfrm flipH="1">
            <a:off x="2866698" y="5836699"/>
            <a:ext cx="4125" cy="46576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0" name="Rectangle 40"/>
          <p:cNvSpPr>
            <a:spLocks noChangeArrowheads="1"/>
          </p:cNvSpPr>
          <p:nvPr/>
        </p:nvSpPr>
        <p:spPr bwMode="auto">
          <a:xfrm>
            <a:off x="2584153"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1" name="Rectangle 41"/>
          <p:cNvSpPr>
            <a:spLocks noChangeArrowheads="1"/>
          </p:cNvSpPr>
          <p:nvPr/>
        </p:nvSpPr>
        <p:spPr bwMode="auto">
          <a:xfrm>
            <a:off x="2996627"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2" name="Rectangle 42"/>
          <p:cNvSpPr>
            <a:spLocks noChangeArrowheads="1"/>
          </p:cNvSpPr>
          <p:nvPr/>
        </p:nvSpPr>
        <p:spPr bwMode="auto">
          <a:xfrm>
            <a:off x="2996627" y="6465659"/>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3" name="Rectangle 43"/>
          <p:cNvSpPr>
            <a:spLocks noChangeArrowheads="1"/>
          </p:cNvSpPr>
          <p:nvPr/>
        </p:nvSpPr>
        <p:spPr bwMode="auto">
          <a:xfrm>
            <a:off x="2584153" y="6630693"/>
            <a:ext cx="138178" cy="110023"/>
          </a:xfrm>
          <a:prstGeom prst="rect">
            <a:avLst/>
          </a:prstGeom>
          <a:solidFill>
            <a:schemeClr val="accent1"/>
          </a:solidFill>
          <a:ln w="9525" algn="ctr">
            <a:solidFill>
              <a:schemeClr val="tx1"/>
            </a:solidFill>
            <a:miter lim="800000"/>
            <a:headEnd/>
            <a:tailEnd/>
          </a:ln>
          <a:effectLst/>
        </p:spPr>
        <p:txBody>
          <a:bodyPr wrap="none" lIns="113148" tIns="56574" rIns="113148" bIns="56574" anchor="ctr"/>
          <a:lstStyle/>
          <a:p>
            <a:endParaRPr lang="fr-CH">
              <a:latin typeface="Calibri"/>
              <a:cs typeface="Calibri"/>
            </a:endParaRPr>
          </a:p>
        </p:txBody>
      </p:sp>
      <p:sp>
        <p:nvSpPr>
          <p:cNvPr id="215085" name="Oval 45"/>
          <p:cNvSpPr>
            <a:spLocks noChangeArrowheads="1"/>
          </p:cNvSpPr>
          <p:nvPr/>
        </p:nvSpPr>
        <p:spPr bwMode="auto">
          <a:xfrm>
            <a:off x="5347731"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6" name="Oval 46"/>
          <p:cNvSpPr>
            <a:spLocks noChangeArrowheads="1"/>
          </p:cNvSpPr>
          <p:nvPr/>
        </p:nvSpPr>
        <p:spPr bwMode="auto">
          <a:xfrm>
            <a:off x="5566343"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7" name="Oval 47"/>
          <p:cNvSpPr>
            <a:spLocks noChangeArrowheads="1"/>
          </p:cNvSpPr>
          <p:nvPr/>
        </p:nvSpPr>
        <p:spPr bwMode="auto">
          <a:xfrm>
            <a:off x="5782892" y="4639285"/>
            <a:ext cx="144366" cy="117357"/>
          </a:xfrm>
          <a:prstGeom prst="ellipse">
            <a:avLst/>
          </a:prstGeom>
          <a:solidFill>
            <a:srgbClr val="CC9900"/>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8" name="Oval 48"/>
          <p:cNvSpPr>
            <a:spLocks noChangeArrowheads="1"/>
          </p:cNvSpPr>
          <p:nvPr/>
        </p:nvSpPr>
        <p:spPr bwMode="auto">
          <a:xfrm>
            <a:off x="5782892" y="4461416"/>
            <a:ext cx="146429" cy="119191"/>
          </a:xfrm>
          <a:prstGeom prst="ellipse">
            <a:avLst/>
          </a:prstGeom>
          <a:solidFill>
            <a:schemeClr val="accent1"/>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89" name="Oval 49"/>
          <p:cNvSpPr>
            <a:spLocks noChangeArrowheads="1"/>
          </p:cNvSpPr>
          <p:nvPr/>
        </p:nvSpPr>
        <p:spPr bwMode="auto">
          <a:xfrm>
            <a:off x="5566343" y="4461416"/>
            <a:ext cx="146428" cy="119191"/>
          </a:xfrm>
          <a:prstGeom prst="ellipse">
            <a:avLst/>
          </a:prstGeom>
          <a:solidFill>
            <a:schemeClr val="accent2"/>
          </a:solidFill>
          <a:ln w="9525" algn="ctr">
            <a:solidFill>
              <a:schemeClr val="tx1"/>
            </a:solidFill>
            <a:round/>
            <a:headEnd/>
            <a:tailEnd/>
          </a:ln>
          <a:effectLst/>
        </p:spPr>
        <p:txBody>
          <a:bodyPr wrap="none" lIns="113148" tIns="56574" rIns="113148" bIns="56574" anchor="ctr"/>
          <a:lstStyle/>
          <a:p>
            <a:endParaRPr lang="fr-FR" sz="3000">
              <a:latin typeface="Calibri"/>
              <a:cs typeface="Calibri"/>
            </a:endParaRPr>
          </a:p>
        </p:txBody>
      </p:sp>
      <p:sp>
        <p:nvSpPr>
          <p:cNvPr id="215090" name="Oval 50"/>
          <p:cNvSpPr>
            <a:spLocks noChangeArrowheads="1"/>
          </p:cNvSpPr>
          <p:nvPr/>
        </p:nvSpPr>
        <p:spPr bwMode="auto">
          <a:xfrm>
            <a:off x="5347731" y="4639285"/>
            <a:ext cx="146428" cy="117357"/>
          </a:xfrm>
          <a:prstGeom prst="ellipse">
            <a:avLst/>
          </a:prstGeom>
          <a:solidFill>
            <a:srgbClr val="FFFF66"/>
          </a:solidFill>
          <a:ln w="9525" algn="ctr">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15091" name="Line 51"/>
          <p:cNvSpPr>
            <a:spLocks noChangeShapeType="1"/>
          </p:cNvSpPr>
          <p:nvPr/>
        </p:nvSpPr>
        <p:spPr bwMode="auto">
          <a:xfrm flipH="1">
            <a:off x="5659149" y="4045163"/>
            <a:ext cx="0" cy="249384"/>
          </a:xfrm>
          <a:prstGeom prst="line">
            <a:avLst/>
          </a:prstGeom>
          <a:noFill/>
          <a:ln w="9525">
            <a:solidFill>
              <a:schemeClr val="tx1"/>
            </a:solidFill>
            <a:round/>
            <a:headEnd/>
            <a:tailEnd/>
          </a:ln>
          <a:effectLst/>
        </p:spPr>
        <p:txBody>
          <a:bodyPr lIns="113148" tIns="56574" rIns="113148" bIns="56574" anchor="ctr"/>
          <a:lstStyle/>
          <a:p>
            <a:endParaRPr lang="fr-CH">
              <a:latin typeface="Calibri"/>
              <a:cs typeface="Calibri"/>
            </a:endParaRPr>
          </a:p>
        </p:txBody>
      </p:sp>
      <p:sp>
        <p:nvSpPr>
          <p:cNvPr id="215092" name="Text Box 52"/>
          <p:cNvSpPr txBox="1">
            <a:spLocks noChangeArrowheads="1"/>
          </p:cNvSpPr>
          <p:nvPr/>
        </p:nvSpPr>
        <p:spPr bwMode="auto">
          <a:xfrm>
            <a:off x="5149658" y="3720598"/>
            <a:ext cx="1262343" cy="375863"/>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700" b="1">
                <a:solidFill>
                  <a:schemeClr val="tx1"/>
                </a:solidFill>
                <a:latin typeface="Calibri"/>
                <a:cs typeface="Calibri"/>
              </a:rPr>
              <a:t>Application</a:t>
            </a:r>
            <a:endParaRPr lang="en-US" sz="2500">
              <a:solidFill>
                <a:schemeClr val="tx1"/>
              </a:solidFill>
              <a:latin typeface="Calibri"/>
              <a:cs typeface="Calibri"/>
            </a:endParaRPr>
          </a:p>
        </p:txBody>
      </p:sp>
      <p:cxnSp>
        <p:nvCxnSpPr>
          <p:cNvPr id="3" name="Straight Arrow Connector 2"/>
          <p:cNvCxnSpPr/>
          <p:nvPr/>
        </p:nvCxnSpPr>
        <p:spPr bwMode="auto">
          <a:xfrm flipV="1">
            <a:off x="1309011" y="3669697"/>
            <a:ext cx="2385471" cy="1039699"/>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0" name="Straight Arrow Connector 59"/>
          <p:cNvCxnSpPr/>
          <p:nvPr/>
        </p:nvCxnSpPr>
        <p:spPr bwMode="auto">
          <a:xfrm>
            <a:off x="1636428" y="5374803"/>
            <a:ext cx="4677395" cy="1621930"/>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3" name="Straight Arrow Connector 62"/>
          <p:cNvCxnSpPr/>
          <p:nvPr/>
        </p:nvCxnSpPr>
        <p:spPr bwMode="auto">
          <a:xfrm flipH="1">
            <a:off x="7342850" y="5541155"/>
            <a:ext cx="2572567" cy="145557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6" name="Straight Arrow Connector 65"/>
          <p:cNvCxnSpPr/>
          <p:nvPr/>
        </p:nvCxnSpPr>
        <p:spPr bwMode="auto">
          <a:xfrm flipH="1" flipV="1">
            <a:off x="7529946" y="3586521"/>
            <a:ext cx="1870958" cy="1206051"/>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9" name="Straight Arrow Connector 68"/>
          <p:cNvCxnSpPr/>
          <p:nvPr/>
        </p:nvCxnSpPr>
        <p:spPr bwMode="auto">
          <a:xfrm flipV="1">
            <a:off x="6828336" y="4043989"/>
            <a:ext cx="187096" cy="2495277"/>
          </a:xfrm>
          <a:prstGeom prst="straightConnector1">
            <a:avLst/>
          </a:prstGeom>
          <a:solidFill>
            <a:schemeClr val="accent1"/>
          </a:solidFill>
          <a:ln w="9525" cap="flat" cmpd="sng" algn="ctr">
            <a:solidFill>
              <a:schemeClr val="tx1"/>
            </a:solidFill>
            <a:prstDash val="solid"/>
            <a:round/>
            <a:headEnd type="arrow"/>
            <a:tailEnd type="arrow"/>
          </a:ln>
          <a:effectLst/>
        </p:spPr>
      </p:cxnSp>
      <p:pic>
        <p:nvPicPr>
          <p:cNvPr id="64" name="Picture 63"/>
          <p:cNvPicPr>
            <a:picLocks noChangeAspect="1"/>
          </p:cNvPicPr>
          <p:nvPr/>
        </p:nvPicPr>
        <p:blipFill>
          <a:blip r:embed="rId3"/>
          <a:stretch>
            <a:fillRect/>
          </a:stretch>
        </p:blipFill>
        <p:spPr>
          <a:xfrm>
            <a:off x="6594467" y="3378581"/>
            <a:ext cx="841931" cy="748583"/>
          </a:xfrm>
          <a:prstGeom prst="rect">
            <a:avLst/>
          </a:prstGeom>
        </p:spPr>
      </p:pic>
      <p:pic>
        <p:nvPicPr>
          <p:cNvPr id="65" name="Picture 64"/>
          <p:cNvPicPr>
            <a:picLocks noChangeAspect="1"/>
          </p:cNvPicPr>
          <p:nvPr/>
        </p:nvPicPr>
        <p:blipFill>
          <a:blip r:embed="rId3"/>
          <a:stretch>
            <a:fillRect/>
          </a:stretch>
        </p:blipFill>
        <p:spPr>
          <a:xfrm>
            <a:off x="700949" y="4792572"/>
            <a:ext cx="841931" cy="748583"/>
          </a:xfrm>
          <a:prstGeom prst="rect">
            <a:avLst/>
          </a:prstGeom>
        </p:spPr>
      </p:pic>
      <p:pic>
        <p:nvPicPr>
          <p:cNvPr id="67" name="Picture 66"/>
          <p:cNvPicPr>
            <a:picLocks noChangeAspect="1"/>
          </p:cNvPicPr>
          <p:nvPr/>
        </p:nvPicPr>
        <p:blipFill>
          <a:blip r:embed="rId3"/>
          <a:stretch>
            <a:fillRect/>
          </a:stretch>
        </p:blipFill>
        <p:spPr>
          <a:xfrm>
            <a:off x="9494452" y="4709396"/>
            <a:ext cx="841931" cy="748583"/>
          </a:xfrm>
          <a:prstGeom prst="rect">
            <a:avLst/>
          </a:prstGeom>
        </p:spPr>
      </p:pic>
      <p:pic>
        <p:nvPicPr>
          <p:cNvPr id="68" name="Picture 67"/>
          <p:cNvPicPr>
            <a:picLocks noChangeAspect="1"/>
          </p:cNvPicPr>
          <p:nvPr/>
        </p:nvPicPr>
        <p:blipFill>
          <a:blip r:embed="rId3"/>
          <a:stretch>
            <a:fillRect/>
          </a:stretch>
        </p:blipFill>
        <p:spPr>
          <a:xfrm>
            <a:off x="6407371" y="6622442"/>
            <a:ext cx="841931" cy="748583"/>
          </a:xfrm>
          <a:prstGeom prst="rect">
            <a:avLst/>
          </a:prstGeom>
        </p:spPr>
      </p:pic>
      <p:pic>
        <p:nvPicPr>
          <p:cNvPr id="70" name="Picture 69"/>
          <p:cNvPicPr>
            <a:picLocks noChangeAspect="1"/>
          </p:cNvPicPr>
          <p:nvPr/>
        </p:nvPicPr>
        <p:blipFill>
          <a:blip r:embed="rId3"/>
          <a:stretch>
            <a:fillRect/>
          </a:stretch>
        </p:blipFill>
        <p:spPr>
          <a:xfrm>
            <a:off x="3788030" y="3212229"/>
            <a:ext cx="841931" cy="748583"/>
          </a:xfrm>
          <a:prstGeom prst="rect">
            <a:avLst/>
          </a:prstGeom>
        </p:spPr>
      </p:pic>
    </p:spTree>
    <p:extLst>
      <p:ext uri="{BB962C8B-B14F-4D97-AF65-F5344CB8AC3E}">
        <p14:creationId xmlns:p14="http://schemas.microsoft.com/office/powerpoint/2010/main" val="367522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endParaRPr lang="fr-FR"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5996" y="1549400"/>
            <a:ext cx="7464971"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2403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4400" dirty="0"/>
              <a:t>Creating a web portal for comparing product prices is (primarily) a problem of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en-GB" sz="4000" dirty="0"/>
              <a:t>Distributed data management</a:t>
            </a:r>
          </a:p>
          <a:p>
            <a:pPr marL="636457" indent="-636457">
              <a:buFont typeface="+mj-lt"/>
              <a:buAutoNum type="arabicPeriod"/>
            </a:pPr>
            <a:r>
              <a:rPr lang="en-GB" sz="4000" dirty="0"/>
              <a:t>Heterogeneous data integration</a:t>
            </a:r>
          </a:p>
          <a:p>
            <a:pPr marL="636457" indent="-636457">
              <a:buFont typeface="+mj-lt"/>
              <a:buAutoNum type="arabicPeriod"/>
            </a:pPr>
            <a:r>
              <a:rPr lang="en-GB" sz="4000" dirty="0"/>
              <a:t>Collaboration among autonomous systems</a:t>
            </a:r>
          </a:p>
        </p:txBody>
      </p:sp>
      <p:sp>
        <p:nvSpPr>
          <p:cNvPr id="2" name="Footer Placeholder 1">
            <a:extLst>
              <a:ext uri="{FF2B5EF4-FFF2-40B4-BE49-F238E27FC236}">
                <a16:creationId xmlns:a16="http://schemas.microsoft.com/office/drawing/2014/main" id="{DBEB01B2-7A65-9F44-A2E4-04C566074B49}"/>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01A14690-B755-ED4F-B005-E897660754BA}"/>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162818" name="Rectangle 2"/>
          <p:cNvSpPr>
            <a:spLocks noGrp="1" noChangeArrowheads="1"/>
          </p:cNvSpPr>
          <p:nvPr>
            <p:ph type="title"/>
          </p:nvPr>
        </p:nvSpPr>
        <p:spPr>
          <a:xfrm>
            <a:off x="197988" y="352072"/>
            <a:ext cx="11167422" cy="1056217"/>
          </a:xfrm>
        </p:spPr>
        <p:txBody>
          <a:bodyPr/>
          <a:lstStyle/>
          <a:p>
            <a:r>
              <a:rPr lang="en-US" dirty="0"/>
              <a:t>Key Issues in Distributed Data Management</a:t>
            </a:r>
          </a:p>
        </p:txBody>
      </p:sp>
      <p:sp>
        <p:nvSpPr>
          <p:cNvPr id="162819" name="Rectangle 3"/>
          <p:cNvSpPr>
            <a:spLocks noGrp="1" noChangeArrowheads="1"/>
          </p:cNvSpPr>
          <p:nvPr>
            <p:ph type="body" idx="1"/>
          </p:nvPr>
        </p:nvSpPr>
        <p:spPr/>
        <p:txBody>
          <a:bodyPr/>
          <a:lstStyle/>
          <a:p>
            <a:r>
              <a:rPr lang="en-US" sz="3600" dirty="0"/>
              <a:t>Where to store data in the network?</a:t>
            </a:r>
          </a:p>
          <a:p>
            <a:pPr lvl="1"/>
            <a:r>
              <a:rPr lang="en-US" sz="3200" b="1" dirty="0"/>
              <a:t>Partitioning</a:t>
            </a:r>
            <a:r>
              <a:rPr lang="en-US" sz="3200" dirty="0"/>
              <a:t> of data</a:t>
            </a:r>
          </a:p>
          <a:p>
            <a:pPr lvl="1"/>
            <a:r>
              <a:rPr lang="en-US" sz="3200" b="1" dirty="0"/>
              <a:t>Replication</a:t>
            </a:r>
            <a:r>
              <a:rPr lang="en-US" sz="3200" dirty="0"/>
              <a:t> and </a:t>
            </a:r>
            <a:r>
              <a:rPr lang="en-US" sz="3200" b="1" dirty="0"/>
              <a:t>caching</a:t>
            </a:r>
          </a:p>
          <a:p>
            <a:pPr lvl="1"/>
            <a:r>
              <a:rPr lang="en-US" sz="3200" dirty="0"/>
              <a:t>Considering typical access patterns and data distributions</a:t>
            </a:r>
          </a:p>
          <a:p>
            <a:r>
              <a:rPr lang="en-US" sz="3600" dirty="0"/>
              <a:t>How to access data in the network?</a:t>
            </a:r>
          </a:p>
          <a:p>
            <a:pPr lvl="1"/>
            <a:r>
              <a:rPr lang="en-US" sz="3200" b="1" dirty="0"/>
              <a:t>Push</a:t>
            </a:r>
            <a:r>
              <a:rPr lang="en-US" sz="3200" dirty="0"/>
              <a:t> vs. </a:t>
            </a:r>
            <a:r>
              <a:rPr lang="en-US" sz="3200" b="1" dirty="0"/>
              <a:t>pull</a:t>
            </a:r>
            <a:r>
              <a:rPr lang="en-US" sz="3200" dirty="0"/>
              <a:t> access (query vs. filtering)</a:t>
            </a:r>
          </a:p>
          <a:p>
            <a:pPr lvl="1"/>
            <a:r>
              <a:rPr lang="en-US" sz="3200" dirty="0"/>
              <a:t>Indexing of data in the network</a:t>
            </a:r>
          </a:p>
          <a:p>
            <a:pPr lvl="1"/>
            <a:r>
              <a:rPr lang="en-US" sz="3200" dirty="0"/>
              <a:t>Distribution of queries and filters</a:t>
            </a:r>
          </a:p>
          <a:p>
            <a:pPr lvl="1"/>
            <a:r>
              <a:rPr lang="en-US" sz="3200" dirty="0"/>
              <a:t>Considering the communication model</a:t>
            </a:r>
          </a:p>
        </p:txBody>
      </p:sp>
    </p:spTree>
    <p:extLst>
      <p:ext uri="{BB962C8B-B14F-4D97-AF65-F5344CB8AC3E}">
        <p14:creationId xmlns:p14="http://schemas.microsoft.com/office/powerpoint/2010/main" val="2062197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Heterogeneity</a:t>
            </a:r>
            <a:endParaRPr lang="fr-FR" dirty="0"/>
          </a:p>
        </p:txBody>
      </p:sp>
      <p:sp>
        <p:nvSpPr>
          <p:cNvPr id="6" name="Content Placeholder 5"/>
          <p:cNvSpPr>
            <a:spLocks noGrp="1"/>
          </p:cNvSpPr>
          <p:nvPr>
            <p:ph idx="1"/>
          </p:nvPr>
        </p:nvSpPr>
        <p:spPr/>
        <p:txBody>
          <a:bodyPr/>
          <a:lstStyle/>
          <a:p>
            <a:r>
              <a:rPr lang="en-US"/>
              <a:t>More Data - More Information?</a:t>
            </a:r>
          </a:p>
          <a:p>
            <a:r>
              <a:rPr lang="en-US" i="1"/>
              <a:t>Data overload</a:t>
            </a:r>
          </a:p>
          <a:p>
            <a:pPr lvl="1"/>
            <a:r>
              <a:rPr lang="en-US"/>
              <a:t>more data, disintermediation</a:t>
            </a:r>
          </a:p>
          <a:p>
            <a:pPr lvl="1"/>
            <a:r>
              <a:rPr lang="en-US"/>
              <a:t>More useful information ?</a:t>
            </a:r>
          </a:p>
          <a:p>
            <a:r>
              <a:rPr lang="en-US" i="1"/>
              <a:t>Information starvation</a:t>
            </a:r>
          </a:p>
          <a:p>
            <a:pPr lvl="1"/>
            <a:r>
              <a:rPr lang="en-US"/>
              <a:t>problem: </a:t>
            </a:r>
            <a:r>
              <a:rPr lang="en-US" i="1"/>
              <a:t>data supply</a:t>
            </a:r>
            <a:r>
              <a:rPr lang="en-US"/>
              <a:t> does not match </a:t>
            </a:r>
            <a:r>
              <a:rPr lang="en-US" i="1"/>
              <a:t>data demand</a:t>
            </a:r>
          </a:p>
          <a:p>
            <a:pPr lvl="1"/>
            <a:r>
              <a:rPr lang="en-US"/>
              <a:t>models used by data provider are different from models used by data consumer</a:t>
            </a:r>
          </a:p>
          <a:p>
            <a:endParaRPr lang="fr-F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70046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fr-CH" sz="3000" dirty="0"/>
          </a:p>
          <a:p>
            <a:r>
              <a:rPr lang="fr-CH" sz="3000" dirty="0"/>
              <a:t>More data!    …       More models!?   …   More useful information?</a:t>
            </a:r>
          </a:p>
          <a:p>
            <a:pPr lvl="1"/>
            <a:endParaRPr lang="fr-CH" sz="2200" dirty="0"/>
          </a:p>
        </p:txBody>
      </p:sp>
      <p:sp>
        <p:nvSpPr>
          <p:cNvPr id="2" name="Title 1"/>
          <p:cNvSpPr>
            <a:spLocks noGrp="1"/>
          </p:cNvSpPr>
          <p:nvPr>
            <p:ph type="title"/>
          </p:nvPr>
        </p:nvSpPr>
        <p:spPr/>
        <p:txBody>
          <a:bodyPr/>
          <a:lstStyle/>
          <a:p>
            <a:r>
              <a:rPr lang="fr-CH"/>
              <a:t>Distributed </a:t>
            </a:r>
            <a:r>
              <a:rPr lang="fr-CH" dirty="0"/>
              <a:t>Information Management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6" name="AutoShape 5"/>
          <p:cNvSpPr>
            <a:spLocks noChangeArrowheads="1"/>
          </p:cNvSpPr>
          <p:nvPr/>
        </p:nvSpPr>
        <p:spPr bwMode="auto">
          <a:xfrm>
            <a:off x="3322454" y="3647541"/>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7" name="Text Box 6"/>
          <p:cNvSpPr txBox="1">
            <a:spLocks noChangeArrowheads="1"/>
          </p:cNvSpPr>
          <p:nvPr/>
        </p:nvSpPr>
        <p:spPr bwMode="auto">
          <a:xfrm>
            <a:off x="2832091" y="3135212"/>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8" name="AutoShape 7"/>
          <p:cNvSpPr>
            <a:spLocks noChangeArrowheads="1"/>
          </p:cNvSpPr>
          <p:nvPr/>
        </p:nvSpPr>
        <p:spPr bwMode="auto">
          <a:xfrm>
            <a:off x="3438552" y="3713260"/>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9" name="Line 8"/>
          <p:cNvSpPr>
            <a:spLocks noChangeShapeType="1"/>
          </p:cNvSpPr>
          <p:nvPr/>
        </p:nvSpPr>
        <p:spPr bwMode="auto">
          <a:xfrm flipH="1">
            <a:off x="3689555" y="3378581"/>
            <a:ext cx="4928" cy="251073"/>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0" name="Picture 9" descr="TR00034_[1]"/>
          <p:cNvPicPr>
            <a:picLocks noChangeAspect="1" noChangeArrowheads="1"/>
          </p:cNvPicPr>
          <p:nvPr/>
        </p:nvPicPr>
        <p:blipFill>
          <a:blip r:embed="rId3" cstate="print"/>
          <a:srcRect/>
          <a:stretch>
            <a:fillRect/>
          </a:stretch>
        </p:blipFill>
        <p:spPr bwMode="auto">
          <a:xfrm rot="16200000" flipH="1">
            <a:off x="7071219" y="2878431"/>
            <a:ext cx="1477970" cy="1497282"/>
          </a:xfrm>
          <a:prstGeom prst="rect">
            <a:avLst/>
          </a:prstGeom>
          <a:noFill/>
          <a:ln w="9525">
            <a:noFill/>
            <a:miter lim="800000"/>
            <a:headEnd/>
            <a:tailEnd/>
          </a:ln>
        </p:spPr>
      </p:pic>
      <p:sp>
        <p:nvSpPr>
          <p:cNvPr id="11" name="AutoShape 10"/>
          <p:cNvSpPr>
            <a:spLocks noChangeArrowheads="1"/>
          </p:cNvSpPr>
          <p:nvPr/>
        </p:nvSpPr>
        <p:spPr bwMode="auto">
          <a:xfrm>
            <a:off x="4836253" y="3146631"/>
            <a:ext cx="1177614" cy="306237"/>
          </a:xfrm>
          <a:prstGeom prst="leftRightArrow">
            <a:avLst>
              <a:gd name="adj1" fmla="val 50000"/>
              <a:gd name="adj2" fmla="val 70932"/>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2" name="Rectangle 11"/>
          <p:cNvSpPr>
            <a:spLocks noChangeArrowheads="1"/>
          </p:cNvSpPr>
          <p:nvPr/>
        </p:nvSpPr>
        <p:spPr bwMode="auto">
          <a:xfrm>
            <a:off x="4392856" y="3394184"/>
            <a:ext cx="2010813" cy="345085"/>
          </a:xfrm>
          <a:prstGeom prst="rect">
            <a:avLst/>
          </a:prstGeom>
          <a:noFill/>
          <a:ln w="9525" algn="ctr">
            <a:noFill/>
            <a:miter lim="800000"/>
            <a:headEnd/>
            <a:tailEnd/>
          </a:ln>
          <a:effectLst/>
        </p:spPr>
        <p:txBody>
          <a:bodyPr wrap="square" lIns="113148" tIns="56574" rIns="113148" bIns="56574">
            <a:spAutoFit/>
          </a:bodyPr>
          <a:lstStyle/>
          <a:p>
            <a:r>
              <a:rPr lang="en-US" b="1" dirty="0">
                <a:solidFill>
                  <a:schemeClr val="tx1"/>
                </a:solidFill>
                <a:latin typeface="Calibri"/>
                <a:cs typeface="Calibri"/>
              </a:rPr>
              <a:t>Interpretation I2</a:t>
            </a:r>
          </a:p>
        </p:txBody>
      </p:sp>
      <p:sp>
        <p:nvSpPr>
          <p:cNvPr id="14" name="AutoShape 13"/>
          <p:cNvSpPr>
            <a:spLocks noChangeArrowheads="1"/>
          </p:cNvSpPr>
          <p:nvPr/>
        </p:nvSpPr>
        <p:spPr bwMode="auto">
          <a:xfrm>
            <a:off x="1165254" y="3988749"/>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5" name="Text Box 14"/>
          <p:cNvSpPr txBox="1">
            <a:spLocks noChangeArrowheads="1"/>
          </p:cNvSpPr>
          <p:nvPr/>
        </p:nvSpPr>
        <p:spPr bwMode="auto">
          <a:xfrm>
            <a:off x="581054" y="3461758"/>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6" name="AutoShape 15"/>
          <p:cNvSpPr>
            <a:spLocks noChangeArrowheads="1"/>
          </p:cNvSpPr>
          <p:nvPr/>
        </p:nvSpPr>
        <p:spPr bwMode="auto">
          <a:xfrm>
            <a:off x="1284447" y="4043988"/>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7" name="Line 16"/>
          <p:cNvSpPr>
            <a:spLocks noChangeShapeType="1"/>
          </p:cNvSpPr>
          <p:nvPr/>
        </p:nvSpPr>
        <p:spPr bwMode="auto">
          <a:xfrm>
            <a:off x="1528863" y="3795119"/>
            <a:ext cx="2796" cy="259306"/>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8" name="Picture 17" descr="TR00034_[1]"/>
          <p:cNvPicPr>
            <a:picLocks noChangeAspect="1" noChangeArrowheads="1"/>
          </p:cNvPicPr>
          <p:nvPr/>
        </p:nvPicPr>
        <p:blipFill>
          <a:blip r:embed="rId3" cstate="print"/>
          <a:srcRect/>
          <a:stretch>
            <a:fillRect/>
          </a:stretch>
        </p:blipFill>
        <p:spPr bwMode="auto">
          <a:xfrm flipH="1">
            <a:off x="6238381" y="3302505"/>
            <a:ext cx="1662567" cy="1331273"/>
          </a:xfrm>
          <a:prstGeom prst="rect">
            <a:avLst/>
          </a:prstGeom>
          <a:noFill/>
          <a:ln w="9525">
            <a:noFill/>
            <a:miter lim="800000"/>
            <a:headEnd/>
            <a:tailEnd/>
          </a:ln>
        </p:spPr>
      </p:pic>
      <p:sp>
        <p:nvSpPr>
          <p:cNvPr id="19" name="AutoShape 18"/>
          <p:cNvSpPr>
            <a:spLocks noChangeArrowheads="1"/>
          </p:cNvSpPr>
          <p:nvPr/>
        </p:nvSpPr>
        <p:spPr bwMode="auto">
          <a:xfrm>
            <a:off x="4361906" y="3889288"/>
            <a:ext cx="1177079" cy="295597"/>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0" name="Rectangle 19"/>
          <p:cNvSpPr>
            <a:spLocks noChangeArrowheads="1"/>
          </p:cNvSpPr>
          <p:nvPr/>
        </p:nvSpPr>
        <p:spPr bwMode="auto">
          <a:xfrm>
            <a:off x="4207298" y="4146952"/>
            <a:ext cx="1556525" cy="345085"/>
          </a:xfrm>
          <a:prstGeom prst="rect">
            <a:avLst/>
          </a:prstGeom>
          <a:noFill/>
          <a:ln w="9525" algn="ctr">
            <a:noFill/>
            <a:miter lim="800000"/>
            <a:headEnd/>
            <a:tailEnd/>
          </a:ln>
          <a:effectLst/>
        </p:spPr>
        <p:txBody>
          <a:bodyPr wrap="none" lIns="113148" tIns="56574" rIns="113148" bIns="56574">
            <a:spAutoFit/>
          </a:bodyPr>
          <a:lstStyle/>
          <a:p>
            <a:r>
              <a:rPr lang="en-US" b="1" dirty="0">
                <a:solidFill>
                  <a:schemeClr val="tx1"/>
                </a:solidFill>
                <a:latin typeface="Calibri"/>
                <a:cs typeface="Calibri"/>
              </a:rPr>
              <a:t>Interpretation I1</a:t>
            </a:r>
          </a:p>
        </p:txBody>
      </p:sp>
      <p:sp>
        <p:nvSpPr>
          <p:cNvPr id="21" name="Rectangle 20"/>
          <p:cNvSpPr>
            <a:spLocks noChangeArrowheads="1"/>
          </p:cNvSpPr>
          <p:nvPr/>
        </p:nvSpPr>
        <p:spPr bwMode="auto">
          <a:xfrm>
            <a:off x="9452186" y="3643575"/>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information</a:t>
            </a:r>
          </a:p>
          <a:p>
            <a:r>
              <a:rPr lang="en-US" sz="2200" dirty="0">
                <a:solidFill>
                  <a:schemeClr val="tx1"/>
                </a:solidFill>
                <a:latin typeface="Calibri"/>
                <a:cs typeface="Calibri"/>
              </a:rPr>
              <a:t>supply</a:t>
            </a:r>
            <a:r>
              <a:rPr lang="en-US" sz="2200" dirty="0">
                <a:latin typeface="Calibri"/>
                <a:cs typeface="Calibri"/>
              </a:rPr>
              <a:t> </a:t>
            </a:r>
          </a:p>
        </p:txBody>
      </p:sp>
      <p:grpSp>
        <p:nvGrpSpPr>
          <p:cNvPr id="22" name="Group 21"/>
          <p:cNvGrpSpPr>
            <a:grpSpLocks/>
          </p:cNvGrpSpPr>
          <p:nvPr/>
        </p:nvGrpSpPr>
        <p:grpSpPr bwMode="auto">
          <a:xfrm>
            <a:off x="2984254" y="5466282"/>
            <a:ext cx="5188929" cy="1331273"/>
            <a:chOff x="1449" y="3385"/>
            <a:chExt cx="2516" cy="726"/>
          </a:xfrm>
        </p:grpSpPr>
        <p:sp>
          <p:nvSpPr>
            <p:cNvPr id="23" name="AutoShape 22"/>
            <p:cNvSpPr>
              <a:spLocks noChangeArrowheads="1"/>
            </p:cNvSpPr>
            <p:nvPr/>
          </p:nvSpPr>
          <p:spPr bwMode="auto">
            <a:xfrm>
              <a:off x="1707" y="3735"/>
              <a:ext cx="355" cy="280"/>
            </a:xfrm>
            <a:prstGeom prst="can">
              <a:avLst>
                <a:gd name="adj" fmla="val 25000"/>
              </a:avLst>
            </a:prstGeom>
            <a:solidFill>
              <a:schemeClr val="bg1"/>
            </a:solidFill>
            <a:ln w="12700">
              <a:solidFill>
                <a:schemeClr val="tx1"/>
              </a:solidFill>
              <a:round/>
              <a:headEnd/>
              <a:tailEnd/>
            </a:ln>
            <a:effectLst/>
          </p:spPr>
          <p:txBody>
            <a:bodyPr anchor="ctr">
              <a:spAutoFit/>
            </a:bodyPr>
            <a:lstStyle/>
            <a:p>
              <a:endParaRPr lang="fr-CH">
                <a:latin typeface="Calibri"/>
                <a:cs typeface="Calibri"/>
              </a:endParaRPr>
            </a:p>
          </p:txBody>
        </p:sp>
        <p:sp>
          <p:nvSpPr>
            <p:cNvPr id="24" name="Text Box 23"/>
            <p:cNvSpPr txBox="1">
              <a:spLocks noChangeArrowheads="1"/>
            </p:cNvSpPr>
            <p:nvPr/>
          </p:nvSpPr>
          <p:spPr bwMode="auto">
            <a:xfrm>
              <a:off x="1449" y="3447"/>
              <a:ext cx="885" cy="151"/>
            </a:xfrm>
            <a:prstGeom prst="rect">
              <a:avLst/>
            </a:prstGeom>
            <a:noFill/>
            <a:ln w="12700">
              <a:solidFill>
                <a:schemeClr val="tx1"/>
              </a:solidFill>
              <a:miter lim="800000"/>
              <a:headEnd/>
              <a:tailEnd/>
            </a:ln>
            <a:effectLst/>
          </p:spPr>
          <p:txBody>
            <a:bodyPr wrap="none">
              <a:spAutoFit/>
            </a:bodyPr>
            <a:lstStyle/>
            <a:p>
              <a:pPr eaLnBrk="0" hangingPunct="0"/>
              <a:r>
                <a:rPr lang="en-US" sz="1200" b="1" dirty="0">
                  <a:solidFill>
                    <a:schemeClr val="tx1"/>
                  </a:solidFill>
                  <a:latin typeface="Calibri"/>
                  <a:cs typeface="Calibri"/>
                </a:rPr>
                <a:t>Information System </a:t>
              </a:r>
              <a:r>
                <a:rPr lang="en-US" sz="1200" b="1" dirty="0" err="1">
                  <a:solidFill>
                    <a:schemeClr val="tx1"/>
                  </a:solidFill>
                  <a:latin typeface="Calibri"/>
                  <a:cs typeface="Calibri"/>
                </a:rPr>
                <a:t>MyM</a:t>
              </a:r>
              <a:endParaRPr lang="en-US" sz="2000" dirty="0">
                <a:solidFill>
                  <a:schemeClr val="tx1"/>
                </a:solidFill>
                <a:latin typeface="Calibri"/>
                <a:cs typeface="Calibri"/>
              </a:endParaRPr>
            </a:p>
          </p:txBody>
        </p:sp>
        <p:sp>
          <p:nvSpPr>
            <p:cNvPr id="25" name="AutoShape 24"/>
            <p:cNvSpPr>
              <a:spLocks noChangeArrowheads="1"/>
            </p:cNvSpPr>
            <p:nvPr/>
          </p:nvSpPr>
          <p:spPr bwMode="auto">
            <a:xfrm>
              <a:off x="1742" y="3779"/>
              <a:ext cx="326" cy="201"/>
            </a:xfrm>
            <a:prstGeom prst="cube">
              <a:avLst>
                <a:gd name="adj" fmla="val 25000"/>
              </a:avLst>
            </a:prstGeom>
            <a:noFill/>
            <a:ln w="12700">
              <a:noFill/>
              <a:miter lim="800000"/>
              <a:headEnd/>
              <a:tailEnd/>
            </a:ln>
            <a:effectLst/>
          </p:spPr>
          <p:txBody>
            <a:bodyPr wrap="none">
              <a:spAutoFit/>
            </a:bodyPr>
            <a:lstStyle/>
            <a:p>
              <a:pPr eaLnBrk="0" hangingPunct="0"/>
              <a:r>
                <a:rPr lang="en-US" sz="1200" b="1" dirty="0" err="1">
                  <a:solidFill>
                    <a:schemeClr val="tx1"/>
                  </a:solidFill>
                  <a:latin typeface="Calibri"/>
                  <a:cs typeface="Calibri"/>
                </a:rPr>
                <a:t>MyDB</a:t>
              </a:r>
              <a:endParaRPr lang="en-US" sz="2000" dirty="0">
                <a:solidFill>
                  <a:schemeClr val="tx1"/>
                </a:solidFill>
                <a:latin typeface="Calibri"/>
                <a:cs typeface="Calibri"/>
              </a:endParaRPr>
            </a:p>
          </p:txBody>
        </p:sp>
        <p:sp>
          <p:nvSpPr>
            <p:cNvPr id="26" name="Line 25"/>
            <p:cNvSpPr>
              <a:spLocks noChangeShapeType="1"/>
            </p:cNvSpPr>
            <p:nvPr/>
          </p:nvSpPr>
          <p:spPr bwMode="auto">
            <a:xfrm>
              <a:off x="1884" y="3607"/>
              <a:ext cx="1" cy="155"/>
            </a:xfrm>
            <a:prstGeom prst="line">
              <a:avLst/>
            </a:prstGeom>
            <a:noFill/>
            <a:ln w="12700">
              <a:solidFill>
                <a:schemeClr val="tx1"/>
              </a:solidFill>
              <a:round/>
              <a:headEnd/>
              <a:tailEnd/>
            </a:ln>
            <a:effectLst/>
          </p:spPr>
          <p:txBody>
            <a:bodyPr wrap="none" anchor="ctr"/>
            <a:lstStyle/>
            <a:p>
              <a:endParaRPr lang="fr-CH">
                <a:latin typeface="Calibri"/>
                <a:cs typeface="Calibri"/>
              </a:endParaRPr>
            </a:p>
          </p:txBody>
        </p:sp>
        <p:pic>
          <p:nvPicPr>
            <p:cNvPr id="27" name="Picture 26" descr="TR00034_[1]"/>
            <p:cNvPicPr>
              <a:picLocks noChangeAspect="1" noChangeArrowheads="1"/>
            </p:cNvPicPr>
            <p:nvPr/>
          </p:nvPicPr>
          <p:blipFill>
            <a:blip r:embed="rId3" cstate="print"/>
            <a:srcRect/>
            <a:stretch>
              <a:fillRect/>
            </a:stretch>
          </p:blipFill>
          <p:spPr bwMode="auto">
            <a:xfrm>
              <a:off x="3159" y="3385"/>
              <a:ext cx="806" cy="726"/>
            </a:xfrm>
            <a:prstGeom prst="rect">
              <a:avLst/>
            </a:prstGeom>
            <a:noFill/>
            <a:ln w="9525">
              <a:noFill/>
              <a:miter lim="800000"/>
              <a:headEnd/>
              <a:tailEnd/>
            </a:ln>
          </p:spPr>
        </p:pic>
        <p:sp>
          <p:nvSpPr>
            <p:cNvPr id="28" name="AutoShape 27"/>
            <p:cNvSpPr>
              <a:spLocks noChangeArrowheads="1"/>
            </p:cNvSpPr>
            <p:nvPr/>
          </p:nvSpPr>
          <p:spPr bwMode="auto">
            <a:xfrm>
              <a:off x="2386" y="3627"/>
              <a:ext cx="571" cy="161"/>
            </a:xfrm>
            <a:prstGeom prst="leftRightArrow">
              <a:avLst>
                <a:gd name="adj1" fmla="val 50000"/>
                <a:gd name="adj2" fmla="val 70932"/>
              </a:avLst>
            </a:prstGeom>
            <a:solidFill>
              <a:srgbClr val="000000"/>
            </a:solidFill>
            <a:ln w="9525">
              <a:noFill/>
              <a:miter lim="800000"/>
              <a:headEnd/>
              <a:tailEnd/>
            </a:ln>
            <a:effectLst/>
          </p:spPr>
          <p:txBody>
            <a:bodyPr wrap="none" anchor="ctr"/>
            <a:lstStyle/>
            <a:p>
              <a:endParaRPr lang="fr-CH">
                <a:latin typeface="Calibri"/>
                <a:cs typeface="Calibri"/>
              </a:endParaRPr>
            </a:p>
          </p:txBody>
        </p:sp>
        <p:sp>
          <p:nvSpPr>
            <p:cNvPr id="29" name="Rectangle 28"/>
            <p:cNvSpPr>
              <a:spLocks noChangeArrowheads="1"/>
            </p:cNvSpPr>
            <p:nvPr/>
          </p:nvSpPr>
          <p:spPr bwMode="auto">
            <a:xfrm>
              <a:off x="2280" y="3824"/>
              <a:ext cx="833" cy="176"/>
            </a:xfrm>
            <a:prstGeom prst="rect">
              <a:avLst/>
            </a:prstGeom>
            <a:noFill/>
            <a:ln w="9525" algn="ctr">
              <a:noFill/>
              <a:miter lim="800000"/>
              <a:headEnd/>
              <a:tailEnd/>
            </a:ln>
            <a:effectLst/>
          </p:spPr>
          <p:txBody>
            <a:bodyPr wrap="none">
              <a:spAutoFit/>
            </a:bodyPr>
            <a:lstStyle/>
            <a:p>
              <a:r>
                <a:rPr lang="en-US" b="1" dirty="0">
                  <a:solidFill>
                    <a:schemeClr val="tx1"/>
                  </a:solidFill>
                  <a:latin typeface="Calibri"/>
                  <a:cs typeface="Calibri"/>
                </a:rPr>
                <a:t>My Interpretation I</a:t>
              </a:r>
            </a:p>
          </p:txBody>
        </p:sp>
      </p:grpSp>
      <p:sp>
        <p:nvSpPr>
          <p:cNvPr id="30" name="Rectangle 29"/>
          <p:cNvSpPr>
            <a:spLocks noChangeArrowheads="1"/>
          </p:cNvSpPr>
          <p:nvPr/>
        </p:nvSpPr>
        <p:spPr bwMode="auto">
          <a:xfrm>
            <a:off x="9408876" y="5805518"/>
            <a:ext cx="1589418" cy="791361"/>
          </a:xfrm>
          <a:prstGeom prst="rect">
            <a:avLst/>
          </a:prstGeom>
          <a:noFill/>
          <a:ln w="9525" algn="ctr">
            <a:noFill/>
            <a:miter lim="800000"/>
            <a:headEnd/>
            <a:tailEnd/>
          </a:ln>
          <a:effectLst/>
        </p:spPr>
        <p:txBody>
          <a:bodyPr wrap="none" lIns="113148" tIns="56574" rIns="113148" bIns="56574">
            <a:spAutoFit/>
          </a:bodyPr>
          <a:lstStyle/>
          <a:p>
            <a:r>
              <a:rPr lang="en-US" sz="2200">
                <a:solidFill>
                  <a:schemeClr val="tx1"/>
                </a:solidFill>
                <a:latin typeface="Calibri"/>
                <a:cs typeface="Calibri"/>
              </a:rPr>
              <a:t>information</a:t>
            </a:r>
          </a:p>
          <a:p>
            <a:r>
              <a:rPr lang="en-US" sz="2200">
                <a:solidFill>
                  <a:schemeClr val="tx1"/>
                </a:solidFill>
                <a:latin typeface="Calibri"/>
                <a:cs typeface="Calibri"/>
              </a:rPr>
              <a:t>demand</a:t>
            </a:r>
            <a:r>
              <a:rPr lang="en-US" sz="2200">
                <a:latin typeface="Calibri"/>
                <a:cs typeface="Calibri"/>
              </a:rPr>
              <a:t> </a:t>
            </a:r>
          </a:p>
        </p:txBody>
      </p:sp>
      <p:sp>
        <p:nvSpPr>
          <p:cNvPr id="31" name="AutoShape 30"/>
          <p:cNvSpPr>
            <a:spLocks noChangeArrowheads="1"/>
          </p:cNvSpPr>
          <p:nvPr/>
        </p:nvSpPr>
        <p:spPr bwMode="auto">
          <a:xfrm>
            <a:off x="6964632" y="4716295"/>
            <a:ext cx="653771" cy="665637"/>
          </a:xfrm>
          <a:prstGeom prst="upDownArrow">
            <a:avLst>
              <a:gd name="adj1" fmla="val 50000"/>
              <a:gd name="adj2" fmla="val 22902"/>
            </a:avLst>
          </a:prstGeom>
          <a:solidFill>
            <a:srgbClr val="CC9900"/>
          </a:solid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31"/>
          <p:cNvSpPr>
            <a:spLocks noChangeArrowheads="1"/>
          </p:cNvSpPr>
          <p:nvPr/>
        </p:nvSpPr>
        <p:spPr bwMode="auto">
          <a:xfrm>
            <a:off x="7841664" y="4890497"/>
            <a:ext cx="2562478" cy="452807"/>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some relationship R</a:t>
            </a:r>
          </a:p>
        </p:txBody>
      </p:sp>
      <p:sp>
        <p:nvSpPr>
          <p:cNvPr id="33" name="AutoShape 32" descr="25%"/>
          <p:cNvSpPr>
            <a:spLocks noChangeArrowheads="1"/>
          </p:cNvSpPr>
          <p:nvPr/>
        </p:nvSpPr>
        <p:spPr bwMode="auto">
          <a:xfrm>
            <a:off x="3503972" y="4716295"/>
            <a:ext cx="653771" cy="665637"/>
          </a:xfrm>
          <a:prstGeom prst="upDownArrow">
            <a:avLst>
              <a:gd name="adj1" fmla="val 50000"/>
              <a:gd name="adj2" fmla="val 22902"/>
            </a:avLst>
          </a:prstGeom>
          <a:pattFill prst="pct25">
            <a:fgClr>
              <a:srgbClr val="CC9900"/>
            </a:fgClr>
            <a:bgClr>
              <a:srgbClr val="FFFFFF"/>
            </a:bgClr>
          </a:pattFill>
          <a:ln w="9525" algn="ctr">
            <a:noFill/>
            <a:miter lim="800000"/>
            <a:headEnd/>
            <a:tailEnd/>
          </a:ln>
          <a:effectLst/>
        </p:spPr>
        <p:txBody>
          <a:bodyPr wrap="none" lIns="113148" tIns="56574" rIns="113148" bIns="56574" anchor="ctr"/>
          <a:lstStyle/>
          <a:p>
            <a:endParaRPr lang="fr-CH">
              <a:latin typeface="Calibri"/>
              <a:cs typeface="Calibri"/>
            </a:endParaRPr>
          </a:p>
        </p:txBody>
      </p:sp>
      <p:sp>
        <p:nvSpPr>
          <p:cNvPr id="34" name="Rectangle 34"/>
          <p:cNvSpPr>
            <a:spLocks noChangeArrowheads="1"/>
          </p:cNvSpPr>
          <p:nvPr/>
        </p:nvSpPr>
        <p:spPr bwMode="auto">
          <a:xfrm>
            <a:off x="830683" y="4806146"/>
            <a:ext cx="2403568" cy="683640"/>
          </a:xfrm>
          <a:prstGeom prst="rect">
            <a:avLst/>
          </a:prstGeom>
          <a:noFill/>
          <a:ln w="9525" algn="ctr">
            <a:noFill/>
            <a:miter lim="800000"/>
            <a:headEnd/>
            <a:tailEnd/>
          </a:ln>
          <a:effectLst/>
        </p:spPr>
        <p:txBody>
          <a:bodyPr wrap="none" lIns="113148" tIns="56574" rIns="113148" bIns="56574">
            <a:spAutoFit/>
          </a:bodyPr>
          <a:lstStyle/>
          <a:p>
            <a:r>
              <a:rPr lang="en-US" sz="2200" b="1" dirty="0">
                <a:solidFill>
                  <a:schemeClr val="tx1"/>
                </a:solidFill>
                <a:latin typeface="Calibri"/>
                <a:cs typeface="Calibri"/>
              </a:rPr>
              <a:t>corresponding R’ ?</a:t>
            </a:r>
            <a:endParaRPr lang="en-US" b="1" dirty="0">
              <a:solidFill>
                <a:schemeClr val="tx1"/>
              </a:solidFill>
              <a:latin typeface="Calibri"/>
              <a:cs typeface="Calibri"/>
            </a:endParaRPr>
          </a:p>
          <a:p>
            <a:r>
              <a:rPr lang="en-US" b="1" dirty="0">
                <a:solidFill>
                  <a:schemeClr val="tx1"/>
                </a:solidFill>
                <a:latin typeface="Calibri"/>
                <a:cs typeface="Calibri"/>
              </a:rPr>
              <a:t>(another interpretation!)</a:t>
            </a:r>
          </a:p>
        </p:txBody>
      </p:sp>
      <p:sp>
        <p:nvSpPr>
          <p:cNvPr id="35" name="Rectangle 35"/>
          <p:cNvSpPr>
            <a:spLocks noChangeArrowheads="1"/>
          </p:cNvSpPr>
          <p:nvPr/>
        </p:nvSpPr>
        <p:spPr bwMode="auto">
          <a:xfrm>
            <a:off x="969549" y="6188786"/>
            <a:ext cx="2012335" cy="791361"/>
          </a:xfrm>
          <a:prstGeom prst="rect">
            <a:avLst/>
          </a:prstGeom>
          <a:noFill/>
          <a:ln w="9525" algn="ctr">
            <a:noFill/>
            <a:miter lim="800000"/>
            <a:headEnd/>
            <a:tailEnd/>
          </a:ln>
          <a:effectLst/>
        </p:spPr>
        <p:txBody>
          <a:bodyPr wrap="none" lIns="113148" tIns="56574" rIns="113148" bIns="56574">
            <a:spAutoFit/>
          </a:bodyPr>
          <a:lstStyle/>
          <a:p>
            <a:r>
              <a:rPr lang="en-US" sz="2200" dirty="0">
                <a:solidFill>
                  <a:schemeClr val="tx1"/>
                </a:solidFill>
                <a:latin typeface="Calibri"/>
                <a:cs typeface="Calibri"/>
              </a:rPr>
              <a:t>R' is a mapping</a:t>
            </a:r>
          </a:p>
          <a:p>
            <a:r>
              <a:rPr lang="en-US" sz="2200" dirty="0">
                <a:solidFill>
                  <a:schemeClr val="tx1"/>
                </a:solidFill>
                <a:latin typeface="Calibri"/>
                <a:cs typeface="Calibri"/>
              </a:rPr>
              <a:t>among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The </a:t>
            </a:r>
            <a:r>
              <a:rPr lang="fr-FR" dirty="0" err="1"/>
              <a:t>Problem</a:t>
            </a:r>
            <a:endParaRPr lang="fr-FR" dirty="0"/>
          </a:p>
        </p:txBody>
      </p:sp>
      <p:sp>
        <p:nvSpPr>
          <p:cNvPr id="3" name="Content Placeholder 2"/>
          <p:cNvSpPr>
            <a:spLocks noGrp="1"/>
          </p:cNvSpPr>
          <p:nvPr>
            <p:ph idx="1"/>
          </p:nvPr>
        </p:nvSpPr>
        <p:spPr/>
        <p:txBody>
          <a:bodyPr/>
          <a:lstStyle/>
          <a:p>
            <a:r>
              <a:rPr lang="fr-CH" b="1" dirty="0"/>
              <a:t>Semantic heterogeneity</a:t>
            </a:r>
          </a:p>
          <a:p>
            <a:pPr lvl="1"/>
            <a:r>
              <a:rPr lang="fr-CH" dirty="0"/>
              <a:t>The same real world aspect can be modelled differently</a:t>
            </a:r>
          </a:p>
          <a:p>
            <a:pPr lvl="1"/>
            <a:r>
              <a:rPr lang="fr-CH" dirty="0"/>
              <a:t>Relating different models (and thus different interpretations) </a:t>
            </a:r>
            <a:r>
              <a:rPr lang="en-US" dirty="0"/>
              <a:t>requires often human intervention; human attention is a scarce resource !</a:t>
            </a:r>
          </a:p>
          <a:p>
            <a:pPr lvl="1"/>
            <a:endParaRPr lang="fr-CH" dirty="0"/>
          </a:p>
          <a:p>
            <a:endParaRPr lang="en-US" i="1" dirty="0"/>
          </a:p>
          <a:p>
            <a:pPr lvl="1"/>
            <a:endParaRPr lang="en-US"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70153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93963" y="2156935"/>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a:p>
            <a:pPr marL="0" indent="0">
              <a:buNone/>
            </a:pPr>
            <a:r>
              <a:rPr lang="en-US" sz="4000" dirty="0">
                <a:latin typeface="Calibri"/>
                <a:cs typeface="Calibri"/>
              </a:rPr>
              <a:t>Mapping</a:t>
            </a:r>
          </a:p>
          <a:p>
            <a:pPr lvl="1" indent="-473414">
              <a:buSzPct val="90000"/>
            </a:pPr>
            <a:r>
              <a:rPr lang="en-US" sz="3000" dirty="0">
                <a:latin typeface="Calibri"/>
                <a:cs typeface="Calibri"/>
              </a:rPr>
              <a:t>Direct mapping</a:t>
            </a: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©2020,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8096815" y="4114421"/>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XBRL</a:t>
            </a:r>
            <a:endParaRPr lang="en-US" sz="1700" dirty="0">
              <a:latin typeface="Calibri"/>
              <a:cs typeface="Calibri"/>
            </a:endParaRPr>
          </a:p>
        </p:txBody>
      </p:sp>
      <p:sp>
        <p:nvSpPr>
          <p:cNvPr id="12" name="Can 11"/>
          <p:cNvSpPr/>
          <p:nvPr/>
        </p:nvSpPr>
        <p:spPr>
          <a:xfrm>
            <a:off x="7495238" y="5162594"/>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767019" y="5162594"/>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514481" y="638744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767019" y="6405003"/>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294803" y="5439061"/>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294803" y="6675193"/>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895022" y="4845350"/>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606900" y="4845350"/>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054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b="1" dirty="0"/>
              <a:t>Syntactic heterogeneity</a:t>
            </a:r>
          </a:p>
          <a:p>
            <a:pPr lvl="1"/>
            <a:r>
              <a:rPr lang="en-US" dirty="0"/>
              <a:t>The same data can be represented using different data models</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CH" dirty="0"/>
          </a:p>
          <a:p>
            <a:endParaRPr lang="fr-CH" dirty="0"/>
          </a:p>
          <a:p>
            <a:r>
              <a:rPr lang="fr-CH" b="1" dirty="0"/>
              <a:t>Syntactic heterogeneity</a:t>
            </a:r>
          </a:p>
          <a:p>
            <a:pPr lvl="1"/>
            <a:r>
              <a:rPr lang="fr-CH" dirty="0"/>
              <a:t>Data represented in different formats, data models</a:t>
            </a:r>
          </a:p>
          <a:p>
            <a:pPr lvl="1"/>
            <a:r>
              <a:rPr lang="fr-CH" dirty="0"/>
              <a:t>« Straightforward » but costly problem</a:t>
            </a:r>
          </a:p>
          <a:p>
            <a:endParaRPr lang="fr-FR" dirty="0"/>
          </a:p>
          <a:p>
            <a:endParaRPr lang="fr-FR" dirty="0"/>
          </a:p>
        </p:txBody>
      </p:sp>
      <p:sp>
        <p:nvSpPr>
          <p:cNvPr id="6" name="Title 5"/>
          <p:cNvSpPr>
            <a:spLocks noGrp="1"/>
          </p:cNvSpPr>
          <p:nvPr>
            <p:ph type="title"/>
          </p:nvPr>
        </p:nvSpPr>
        <p:spPr/>
        <p:txBody>
          <a:bodyPr/>
          <a:lstStyle/>
          <a:p>
            <a:r>
              <a:rPr lang="fr-FR" dirty="0"/>
              <a:t>More </a:t>
            </a:r>
            <a:r>
              <a:rPr lang="fr-FR" dirty="0" err="1"/>
              <a:t>Problems</a:t>
            </a:r>
            <a:r>
              <a:rPr lang="fr-FR" dirty="0"/>
              <a:t>?</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8" name="AutoShape 5"/>
          <p:cNvSpPr>
            <a:spLocks noChangeArrowheads="1"/>
          </p:cNvSpPr>
          <p:nvPr/>
        </p:nvSpPr>
        <p:spPr bwMode="auto">
          <a:xfrm>
            <a:off x="5766715" y="417791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9" name="Text Box 6"/>
          <p:cNvSpPr txBox="1">
            <a:spLocks noChangeArrowheads="1"/>
          </p:cNvSpPr>
          <p:nvPr/>
        </p:nvSpPr>
        <p:spPr bwMode="auto">
          <a:xfrm>
            <a:off x="5314581"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0" name="AutoShape 7"/>
          <p:cNvSpPr>
            <a:spLocks noChangeArrowheads="1"/>
          </p:cNvSpPr>
          <p:nvPr/>
        </p:nvSpPr>
        <p:spPr bwMode="auto">
          <a:xfrm>
            <a:off x="5921042" y="424363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1" name="Line 8"/>
          <p:cNvSpPr>
            <a:spLocks noChangeShapeType="1"/>
          </p:cNvSpPr>
          <p:nvPr/>
        </p:nvSpPr>
        <p:spPr bwMode="auto">
          <a:xfrm>
            <a:off x="6126729" y="391511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2" name="AutoShape 13"/>
          <p:cNvSpPr>
            <a:spLocks noChangeArrowheads="1"/>
          </p:cNvSpPr>
          <p:nvPr/>
        </p:nvSpPr>
        <p:spPr bwMode="auto">
          <a:xfrm>
            <a:off x="2956681" y="419191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3" name="Text Box 14"/>
          <p:cNvSpPr txBox="1">
            <a:spLocks noChangeArrowheads="1"/>
          </p:cNvSpPr>
          <p:nvPr/>
        </p:nvSpPr>
        <p:spPr bwMode="auto">
          <a:xfrm>
            <a:off x="2465958" y="3630703"/>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14" name="AutoShape 15"/>
          <p:cNvSpPr>
            <a:spLocks noChangeArrowheads="1"/>
          </p:cNvSpPr>
          <p:nvPr/>
        </p:nvSpPr>
        <p:spPr bwMode="auto">
          <a:xfrm>
            <a:off x="3075874" y="424715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15" name="Line 16"/>
          <p:cNvSpPr>
            <a:spLocks noChangeShapeType="1"/>
          </p:cNvSpPr>
          <p:nvPr/>
        </p:nvSpPr>
        <p:spPr bwMode="auto">
          <a:xfrm>
            <a:off x="3320290" y="391511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6" name="AutoShape 5"/>
          <p:cNvSpPr>
            <a:spLocks noChangeArrowheads="1"/>
          </p:cNvSpPr>
          <p:nvPr/>
        </p:nvSpPr>
        <p:spPr bwMode="auto">
          <a:xfrm>
            <a:off x="5756132" y="6578802"/>
            <a:ext cx="734204"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17" name="Text Box 6"/>
          <p:cNvSpPr txBox="1">
            <a:spLocks noChangeArrowheads="1"/>
          </p:cNvSpPr>
          <p:nvPr/>
        </p:nvSpPr>
        <p:spPr bwMode="auto">
          <a:xfrm>
            <a:off x="5263220"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M2</a:t>
            </a:r>
            <a:endParaRPr lang="en-US" sz="2000" dirty="0">
              <a:solidFill>
                <a:schemeClr val="tx1"/>
              </a:solidFill>
              <a:latin typeface="Calibri"/>
              <a:cs typeface="Calibri"/>
            </a:endParaRPr>
          </a:p>
        </p:txBody>
      </p:sp>
      <p:sp>
        <p:nvSpPr>
          <p:cNvPr id="18" name="AutoShape 7"/>
          <p:cNvSpPr>
            <a:spLocks noChangeArrowheads="1"/>
          </p:cNvSpPr>
          <p:nvPr/>
        </p:nvSpPr>
        <p:spPr bwMode="auto">
          <a:xfrm>
            <a:off x="5910459" y="6644521"/>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DB2</a:t>
            </a:r>
            <a:endParaRPr lang="en-US" sz="2000" dirty="0">
              <a:solidFill>
                <a:schemeClr val="tx1"/>
              </a:solidFill>
              <a:latin typeface="Calibri"/>
              <a:cs typeface="Calibri"/>
            </a:endParaRPr>
          </a:p>
        </p:txBody>
      </p:sp>
      <p:sp>
        <p:nvSpPr>
          <p:cNvPr id="19" name="Line 8"/>
          <p:cNvSpPr>
            <a:spLocks noChangeShapeType="1"/>
          </p:cNvSpPr>
          <p:nvPr/>
        </p:nvSpPr>
        <p:spPr bwMode="auto">
          <a:xfrm>
            <a:off x="6116146" y="6316000"/>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0" name="AutoShape 13"/>
          <p:cNvSpPr>
            <a:spLocks noChangeArrowheads="1"/>
          </p:cNvSpPr>
          <p:nvPr/>
        </p:nvSpPr>
        <p:spPr bwMode="auto">
          <a:xfrm>
            <a:off x="2946099" y="6592806"/>
            <a:ext cx="732812" cy="548666"/>
          </a:xfrm>
          <a:prstGeom prst="can">
            <a:avLst>
              <a:gd name="adj" fmla="val 25000"/>
            </a:avLst>
          </a:prstGeom>
          <a:solidFill>
            <a:schemeClr val="bg1"/>
          </a:solidFill>
          <a:ln w="12700">
            <a:solidFill>
              <a:schemeClr val="tx1"/>
            </a:solidFill>
            <a:round/>
            <a:headEnd/>
            <a:tailEnd/>
          </a:ln>
          <a:effectLst/>
        </p:spPr>
        <p:txBody>
          <a:bodyPr lIns="113148" tIns="56574" rIns="113148" bIns="56574" anchor="ctr">
            <a:spAutoFit/>
          </a:bodyPr>
          <a:lstStyle/>
          <a:p>
            <a:endParaRPr lang="fr-CH">
              <a:latin typeface="Calibri"/>
              <a:cs typeface="Calibri"/>
            </a:endParaRPr>
          </a:p>
        </p:txBody>
      </p:sp>
      <p:sp>
        <p:nvSpPr>
          <p:cNvPr id="21" name="Text Box 14"/>
          <p:cNvSpPr txBox="1">
            <a:spLocks noChangeArrowheads="1"/>
          </p:cNvSpPr>
          <p:nvPr/>
        </p:nvSpPr>
        <p:spPr bwMode="auto">
          <a:xfrm>
            <a:off x="2414597" y="5377397"/>
            <a:ext cx="1741741"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Information System M1</a:t>
            </a:r>
            <a:endParaRPr lang="en-US" sz="2000" dirty="0">
              <a:solidFill>
                <a:schemeClr val="tx1"/>
              </a:solidFill>
              <a:latin typeface="Calibri"/>
              <a:cs typeface="Calibri"/>
            </a:endParaRPr>
          </a:p>
        </p:txBody>
      </p:sp>
      <p:sp>
        <p:nvSpPr>
          <p:cNvPr id="22" name="AutoShape 15"/>
          <p:cNvSpPr>
            <a:spLocks noChangeArrowheads="1"/>
          </p:cNvSpPr>
          <p:nvPr/>
        </p:nvSpPr>
        <p:spPr bwMode="auto">
          <a:xfrm>
            <a:off x="3065291" y="6648045"/>
            <a:ext cx="584503" cy="397209"/>
          </a:xfrm>
          <a:prstGeom prst="cube">
            <a:avLst>
              <a:gd name="adj" fmla="val 25000"/>
            </a:avLst>
          </a:prstGeom>
          <a:noFill/>
          <a:ln w="12700">
            <a:no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DB1</a:t>
            </a:r>
            <a:endParaRPr lang="en-US" sz="2000" dirty="0">
              <a:solidFill>
                <a:schemeClr val="tx1"/>
              </a:solidFill>
              <a:latin typeface="Calibri"/>
              <a:cs typeface="Calibri"/>
            </a:endParaRPr>
          </a:p>
        </p:txBody>
      </p:sp>
      <p:sp>
        <p:nvSpPr>
          <p:cNvPr id="23" name="Line 16"/>
          <p:cNvSpPr>
            <a:spLocks noChangeShapeType="1"/>
          </p:cNvSpPr>
          <p:nvPr/>
        </p:nvSpPr>
        <p:spPr bwMode="auto">
          <a:xfrm>
            <a:off x="3309708" y="6316001"/>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0" name="Text Box 6"/>
          <p:cNvSpPr txBox="1">
            <a:spLocks noChangeArrowheads="1"/>
          </p:cNvSpPr>
          <p:nvPr/>
        </p:nvSpPr>
        <p:spPr bwMode="auto">
          <a:xfrm>
            <a:off x="5508242"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2</a:t>
            </a:r>
            <a:endParaRPr lang="en-US" sz="2000" dirty="0">
              <a:solidFill>
                <a:schemeClr val="tx1"/>
              </a:solidFill>
              <a:latin typeface="Calibri"/>
              <a:cs typeface="Calibri"/>
            </a:endParaRPr>
          </a:p>
        </p:txBody>
      </p:sp>
      <p:sp>
        <p:nvSpPr>
          <p:cNvPr id="31" name="Text Box 14"/>
          <p:cNvSpPr txBox="1">
            <a:spLocks noChangeArrowheads="1"/>
          </p:cNvSpPr>
          <p:nvPr/>
        </p:nvSpPr>
        <p:spPr bwMode="auto">
          <a:xfrm>
            <a:off x="2659619" y="5994508"/>
            <a:ext cx="1438798" cy="298919"/>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1200" b="1" dirty="0">
                <a:solidFill>
                  <a:schemeClr val="tx1"/>
                </a:solidFill>
                <a:latin typeface="Calibri"/>
                <a:cs typeface="Calibri"/>
              </a:rPr>
              <a:t>Database System 1</a:t>
            </a:r>
            <a:endParaRPr lang="en-US" sz="2000" dirty="0">
              <a:solidFill>
                <a:schemeClr val="tx1"/>
              </a:solidFill>
              <a:latin typeface="Calibri"/>
              <a:cs typeface="Calibri"/>
            </a:endParaRPr>
          </a:p>
        </p:txBody>
      </p:sp>
      <p:sp>
        <p:nvSpPr>
          <p:cNvPr id="32" name="Line 8"/>
          <p:cNvSpPr>
            <a:spLocks noChangeShapeType="1"/>
          </p:cNvSpPr>
          <p:nvPr/>
        </p:nvSpPr>
        <p:spPr bwMode="auto">
          <a:xfrm>
            <a:off x="6126729" y="5661804"/>
            <a:ext cx="0" cy="33270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3" name="Line 16"/>
          <p:cNvSpPr>
            <a:spLocks noChangeShapeType="1"/>
          </p:cNvSpPr>
          <p:nvPr/>
        </p:nvSpPr>
        <p:spPr bwMode="auto">
          <a:xfrm>
            <a:off x="3320290" y="5661805"/>
            <a:ext cx="2796" cy="342481"/>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35" name="Down Arrow 34"/>
          <p:cNvSpPr/>
          <p:nvPr/>
        </p:nvSpPr>
        <p:spPr bwMode="auto">
          <a:xfrm>
            <a:off x="4349317" y="4628813"/>
            <a:ext cx="748383" cy="748583"/>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a:cs typeface="Calibri"/>
            </a:endParaRPr>
          </a:p>
        </p:txBody>
      </p:sp>
      <p:sp>
        <p:nvSpPr>
          <p:cNvPr id="36" name="Rectangle 35"/>
          <p:cNvSpPr/>
          <p:nvPr/>
        </p:nvSpPr>
        <p:spPr>
          <a:xfrm>
            <a:off x="7587723" y="5959627"/>
            <a:ext cx="2711752" cy="883694"/>
          </a:xfrm>
          <a:prstGeom prst="rect">
            <a:avLst/>
          </a:prstGeom>
        </p:spPr>
        <p:txBody>
          <a:bodyPr wrap="none" lIns="113148" tIns="56574" rIns="113148" bIns="56574">
            <a:spAutoFit/>
          </a:bodyPr>
          <a:lstStyle/>
          <a:p>
            <a:r>
              <a:rPr lang="fr-FR" sz="2500" dirty="0">
                <a:solidFill>
                  <a:schemeClr val="tx1"/>
                </a:solidFill>
                <a:latin typeface="Calibri"/>
                <a:cs typeface="Calibri"/>
              </a:rPr>
              <a:t>Data </a:t>
            </a:r>
            <a:r>
              <a:rPr lang="fr-FR" sz="2500" dirty="0" err="1">
                <a:solidFill>
                  <a:schemeClr val="tx1"/>
                </a:solidFill>
                <a:latin typeface="Calibri"/>
                <a:cs typeface="Calibri"/>
              </a:rPr>
              <a:t>Models</a:t>
            </a:r>
            <a:r>
              <a:rPr lang="fr-FR" sz="2500" dirty="0">
                <a:solidFill>
                  <a:schemeClr val="tx1"/>
                </a:solidFill>
                <a:latin typeface="Calibri"/>
                <a:cs typeface="Calibri"/>
              </a:rPr>
              <a:t> </a:t>
            </a:r>
            <a:r>
              <a:rPr lang="fr-FR" sz="2500" dirty="0" err="1">
                <a:solidFill>
                  <a:schemeClr val="tx1"/>
                </a:solidFill>
                <a:latin typeface="Calibri"/>
                <a:cs typeface="Calibri"/>
              </a:rPr>
              <a:t>might</a:t>
            </a:r>
            <a:r>
              <a:rPr lang="fr-FR" sz="2500" dirty="0">
                <a:solidFill>
                  <a:schemeClr val="tx1"/>
                </a:solidFill>
                <a:latin typeface="Calibri"/>
                <a:cs typeface="Calibri"/>
              </a:rPr>
              <a:t> </a:t>
            </a:r>
          </a:p>
          <a:p>
            <a:r>
              <a:rPr lang="fr-FR" sz="2500" dirty="0" err="1">
                <a:solidFill>
                  <a:schemeClr val="tx1"/>
                </a:solidFill>
                <a:latin typeface="Calibri"/>
                <a:cs typeface="Calibri"/>
              </a:rPr>
              <a:t>be</a:t>
            </a:r>
            <a:r>
              <a:rPr lang="fr-FR" sz="2500" dirty="0">
                <a:solidFill>
                  <a:schemeClr val="tx1"/>
                </a:solidFill>
                <a:latin typeface="Calibri"/>
                <a:cs typeface="Calibri"/>
              </a:rPr>
              <a:t> </a:t>
            </a:r>
            <a:r>
              <a:rPr lang="fr-FR" sz="2500" dirty="0" err="1">
                <a:solidFill>
                  <a:schemeClr val="tx1"/>
                </a:solidFill>
                <a:latin typeface="Calibri"/>
                <a:cs typeface="Calibri"/>
              </a:rPr>
              <a:t>different</a:t>
            </a:r>
            <a:r>
              <a:rPr lang="fr-FR" sz="2500" dirty="0">
                <a:solidFill>
                  <a:schemeClr val="tx1"/>
                </a:solidFill>
                <a:latin typeface="Calibri"/>
                <a:cs typeface="Calibri"/>
              </a:rPr>
              <a:t>!</a:t>
            </a:r>
          </a:p>
        </p:txBody>
      </p:sp>
      <p:sp>
        <p:nvSpPr>
          <p:cNvPr id="2" name="Rectangle 1"/>
          <p:cNvSpPr/>
          <p:nvPr/>
        </p:nvSpPr>
        <p:spPr>
          <a:xfrm>
            <a:off x="2211076" y="7038321"/>
            <a:ext cx="2158684"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a:t>
            </a:r>
            <a:r>
              <a:rPr lang="fr-FR" sz="2500" dirty="0" err="1">
                <a:solidFill>
                  <a:srgbClr val="000000"/>
                </a:solidFill>
                <a:latin typeface="Calibri"/>
                <a:cs typeface="Calibri"/>
              </a:rPr>
              <a:t>relational</a:t>
            </a:r>
            <a:endParaRPr lang="fr-FR" dirty="0"/>
          </a:p>
        </p:txBody>
      </p:sp>
      <p:sp>
        <p:nvSpPr>
          <p:cNvPr id="28" name="Rectangle 27"/>
          <p:cNvSpPr/>
          <p:nvPr/>
        </p:nvSpPr>
        <p:spPr>
          <a:xfrm>
            <a:off x="5474535" y="7038321"/>
            <a:ext cx="1492280" cy="498974"/>
          </a:xfrm>
          <a:prstGeom prst="rect">
            <a:avLst/>
          </a:prstGeom>
        </p:spPr>
        <p:txBody>
          <a:bodyPr wrap="none" lIns="113148" tIns="56574" rIns="113148" bIns="56574">
            <a:spAutoFit/>
          </a:bodyPr>
          <a:lstStyle/>
          <a:p>
            <a:r>
              <a:rPr lang="fr-FR" sz="2500" dirty="0">
                <a:solidFill>
                  <a:srgbClr val="000000"/>
                </a:solidFill>
                <a:latin typeface="Calibri"/>
                <a:cs typeface="Calibri"/>
              </a:rPr>
              <a:t>Uses XML</a:t>
            </a:r>
            <a:endParaRPr lang="fr-FR" dirty="0"/>
          </a:p>
        </p:txBody>
      </p:sp>
    </p:spTree>
    <p:extLst>
      <p:ext uri="{BB962C8B-B14F-4D97-AF65-F5344CB8AC3E}">
        <p14:creationId xmlns:p14="http://schemas.microsoft.com/office/powerpoint/2010/main" val="2381272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8" descr="TR00034_[1]"/>
          <p:cNvPicPr>
            <a:picLocks noChangeAspect="1" noChangeArrowheads="1"/>
          </p:cNvPicPr>
          <p:nvPr/>
        </p:nvPicPr>
        <p:blipFill>
          <a:blip r:embed="rId3" cstate="print"/>
          <a:srcRect/>
          <a:stretch>
            <a:fillRect/>
          </a:stretch>
        </p:blipFill>
        <p:spPr bwMode="auto">
          <a:xfrm flipH="1">
            <a:off x="8933165" y="3628109"/>
            <a:ext cx="1635941" cy="1636213"/>
          </a:xfrm>
          <a:prstGeom prst="rect">
            <a:avLst/>
          </a:prstGeom>
          <a:noFill/>
          <a:ln w="9525">
            <a:noFill/>
            <a:miter lim="800000"/>
            <a:headEnd/>
            <a:tailEnd/>
          </a:ln>
        </p:spPr>
      </p:pic>
      <p:sp>
        <p:nvSpPr>
          <p:cNvPr id="6" name="Text Box 5"/>
          <p:cNvSpPr txBox="1">
            <a:spLocks noChangeArrowheads="1"/>
          </p:cNvSpPr>
          <p:nvPr/>
        </p:nvSpPr>
        <p:spPr bwMode="auto">
          <a:xfrm>
            <a:off x="2165986" y="2796350"/>
            <a:ext cx="3084012" cy="883694"/>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2500" b="1" dirty="0">
                <a:solidFill>
                  <a:schemeClr val="tx1"/>
                </a:solidFill>
                <a:latin typeface="Calibri" charset="0"/>
                <a:ea typeface="Calibri" charset="0"/>
                <a:cs typeface="Calibri" charset="0"/>
              </a:rPr>
              <a:t>Information System</a:t>
            </a:r>
          </a:p>
          <a:p>
            <a:pPr eaLnBrk="0" hangingPunct="0"/>
            <a:r>
              <a:rPr lang="en-US" sz="2500" b="1" dirty="0">
                <a:solidFill>
                  <a:schemeClr val="tx1"/>
                </a:solidFill>
                <a:latin typeface="Calibri" charset="0"/>
                <a:ea typeface="Calibri" charset="0"/>
                <a:cs typeface="Calibri" charset="0"/>
              </a:rPr>
              <a:t>implements model M</a:t>
            </a:r>
            <a:endParaRPr lang="en-US" sz="4000" dirty="0">
              <a:solidFill>
                <a:schemeClr val="tx1"/>
              </a:solidFill>
              <a:latin typeface="Calibri" charset="0"/>
              <a:ea typeface="Calibri" charset="0"/>
              <a:cs typeface="Calibri" charset="0"/>
            </a:endParaRPr>
          </a:p>
        </p:txBody>
      </p:sp>
      <p:sp>
        <p:nvSpPr>
          <p:cNvPr id="7" name="AutoShape 4"/>
          <p:cNvSpPr>
            <a:spLocks noChangeArrowheads="1"/>
          </p:cNvSpPr>
          <p:nvPr/>
        </p:nvSpPr>
        <p:spPr bwMode="auto">
          <a:xfrm>
            <a:off x="2759003" y="5844596"/>
            <a:ext cx="1914484" cy="793339"/>
          </a:xfrm>
          <a:prstGeom prst="can">
            <a:avLst>
              <a:gd name="adj" fmla="val 25000"/>
            </a:avLst>
          </a:prstGeom>
          <a:solidFill>
            <a:schemeClr val="bg1"/>
          </a:solidFill>
          <a:ln w="12700">
            <a:solidFill>
              <a:schemeClr val="tx1"/>
            </a:solidFill>
            <a:round/>
            <a:headEnd/>
            <a:tailEnd/>
          </a:ln>
          <a:effectLst/>
        </p:spPr>
        <p:txBody>
          <a:bodyPr wrap="square" lIns="113148" tIns="56574" rIns="113148" bIns="56574" anchor="ctr">
            <a:spAutoFit/>
          </a:bodyPr>
          <a:lstStyle/>
          <a:p>
            <a:r>
              <a:rPr lang="fr-CH" sz="2500" b="1" dirty="0">
                <a:solidFill>
                  <a:schemeClr val="tx1"/>
                </a:solidFill>
                <a:latin typeface="Calibri" charset="0"/>
                <a:ea typeface="Calibri" charset="0"/>
                <a:cs typeface="Calibri" charset="0"/>
              </a:rPr>
              <a:t>data</a:t>
            </a:r>
          </a:p>
        </p:txBody>
      </p:sp>
      <p:sp>
        <p:nvSpPr>
          <p:cNvPr id="8" name="Right Arrow 7"/>
          <p:cNvSpPr/>
          <p:nvPr/>
        </p:nvSpPr>
        <p:spPr bwMode="auto">
          <a:xfrm rot="11949186">
            <a:off x="5951078" y="2967754"/>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9" name="TextBox 8"/>
          <p:cNvSpPr txBox="1"/>
          <p:nvPr/>
        </p:nvSpPr>
        <p:spPr>
          <a:xfrm>
            <a:off x="7400015" y="2463646"/>
            <a:ext cx="2442830"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Conceptual</a:t>
            </a:r>
            <a:r>
              <a:rPr lang="fr-FR" sz="2000" dirty="0">
                <a:latin typeface="Calibri" charset="0"/>
                <a:ea typeface="Calibri" charset="0"/>
                <a:cs typeface="Calibri" charset="0"/>
              </a:rPr>
              <a:t> </a:t>
            </a:r>
            <a:r>
              <a:rPr lang="fr-FR" sz="2000" dirty="0" err="1">
                <a:latin typeface="Calibri" charset="0"/>
                <a:ea typeface="Calibri" charset="0"/>
                <a:cs typeface="Calibri" charset="0"/>
              </a:rPr>
              <a:t>modeling</a:t>
            </a:r>
            <a:endParaRPr lang="fr-FR" sz="2000" dirty="0">
              <a:latin typeface="Calibri" charset="0"/>
              <a:ea typeface="Calibri" charset="0"/>
              <a:cs typeface="Calibri" charset="0"/>
            </a:endParaRPr>
          </a:p>
        </p:txBody>
      </p:sp>
      <p:sp>
        <p:nvSpPr>
          <p:cNvPr id="10" name="Right Arrow 9"/>
          <p:cNvSpPr/>
          <p:nvPr/>
        </p:nvSpPr>
        <p:spPr bwMode="auto">
          <a:xfrm rot="1149596">
            <a:off x="5763981" y="3539879"/>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1" name="TextBox 10"/>
          <p:cNvSpPr txBox="1"/>
          <p:nvPr/>
        </p:nvSpPr>
        <p:spPr>
          <a:xfrm>
            <a:off x="5943905" y="3960813"/>
            <a:ext cx="1313162"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Evaluation</a:t>
            </a:r>
          </a:p>
        </p:txBody>
      </p:sp>
      <p:sp>
        <p:nvSpPr>
          <p:cNvPr id="12" name="Right Arrow 11"/>
          <p:cNvSpPr/>
          <p:nvPr/>
        </p:nvSpPr>
        <p:spPr bwMode="auto">
          <a:xfrm rot="5400000">
            <a:off x="2325271"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3" name="TextBox 12"/>
          <p:cNvSpPr txBox="1"/>
          <p:nvPr/>
        </p:nvSpPr>
        <p:spPr>
          <a:xfrm>
            <a:off x="2016603" y="4459868"/>
            <a:ext cx="928633"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Search</a:t>
            </a:r>
            <a:endParaRPr lang="fr-FR" sz="2000" dirty="0">
              <a:latin typeface="Calibri" charset="0"/>
              <a:ea typeface="Calibri" charset="0"/>
              <a:cs typeface="Calibri" charset="0"/>
            </a:endParaRPr>
          </a:p>
        </p:txBody>
      </p:sp>
      <p:sp>
        <p:nvSpPr>
          <p:cNvPr id="14" name="Right Arrow 13"/>
          <p:cNvSpPr/>
          <p:nvPr/>
        </p:nvSpPr>
        <p:spPr bwMode="auto">
          <a:xfrm rot="16200000">
            <a:off x="3167202" y="4436891"/>
            <a:ext cx="1836950" cy="552091"/>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5" name="TextBox 14"/>
          <p:cNvSpPr txBox="1"/>
          <p:nvPr/>
        </p:nvSpPr>
        <p:spPr>
          <a:xfrm>
            <a:off x="4459707" y="4459868"/>
            <a:ext cx="1484684"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Data </a:t>
            </a:r>
            <a:r>
              <a:rPr lang="fr-FR" sz="2000" dirty="0" err="1">
                <a:latin typeface="Calibri" charset="0"/>
                <a:ea typeface="Calibri" charset="0"/>
                <a:cs typeface="Calibri" charset="0"/>
              </a:rPr>
              <a:t>mining</a:t>
            </a:r>
            <a:endParaRPr lang="fr-FR" sz="2000" dirty="0">
              <a:latin typeface="Calibri" charset="0"/>
              <a:ea typeface="Calibri" charset="0"/>
              <a:cs typeface="Calibri" charset="0"/>
            </a:endParaRPr>
          </a:p>
        </p:txBody>
      </p:sp>
      <p:sp>
        <p:nvSpPr>
          <p:cNvPr id="16" name="Right Arrow 15"/>
          <p:cNvSpPr/>
          <p:nvPr/>
        </p:nvSpPr>
        <p:spPr bwMode="auto">
          <a:xfrm rot="20911347">
            <a:off x="5404256" y="5385096"/>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7" name="Right Arrow 16"/>
          <p:cNvSpPr/>
          <p:nvPr/>
        </p:nvSpPr>
        <p:spPr bwMode="auto">
          <a:xfrm rot="10133372">
            <a:off x="5497919" y="5959280"/>
            <a:ext cx="2993533" cy="499055"/>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18" name="TextBox 17"/>
          <p:cNvSpPr txBox="1"/>
          <p:nvPr/>
        </p:nvSpPr>
        <p:spPr>
          <a:xfrm>
            <a:off x="6062545" y="5042099"/>
            <a:ext cx="1425999"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Monitoring</a:t>
            </a:r>
          </a:p>
        </p:txBody>
      </p:sp>
      <p:sp>
        <p:nvSpPr>
          <p:cNvPr id="19" name="TextBox 18"/>
          <p:cNvSpPr txBox="1"/>
          <p:nvPr/>
        </p:nvSpPr>
        <p:spPr>
          <a:xfrm>
            <a:off x="7118372" y="6372914"/>
            <a:ext cx="997947" cy="422030"/>
          </a:xfrm>
          <a:prstGeom prst="rect">
            <a:avLst/>
          </a:prstGeom>
          <a:noFill/>
        </p:spPr>
        <p:txBody>
          <a:bodyPr wrap="none" lIns="113148" tIns="56574" rIns="113148" bIns="56574" rtlCol="0">
            <a:spAutoFit/>
          </a:bodyPr>
          <a:lstStyle/>
          <a:p>
            <a:r>
              <a:rPr lang="fr-FR" sz="2000" dirty="0">
                <a:latin typeface="Calibri" charset="0"/>
                <a:ea typeface="Calibri" charset="0"/>
                <a:cs typeface="Calibri" charset="0"/>
              </a:rPr>
              <a:t>Control</a:t>
            </a:r>
          </a:p>
        </p:txBody>
      </p:sp>
      <p:sp>
        <p:nvSpPr>
          <p:cNvPr id="20" name="Circular Arrow 19"/>
          <p:cNvSpPr/>
          <p:nvPr/>
        </p:nvSpPr>
        <p:spPr bwMode="auto">
          <a:xfrm>
            <a:off x="2759003" y="1715063"/>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latin typeface="Calibri" charset="0"/>
              <a:ea typeface="Calibri" charset="0"/>
              <a:cs typeface="Calibri" charset="0"/>
            </a:endParaRPr>
          </a:p>
        </p:txBody>
      </p:sp>
      <p:sp>
        <p:nvSpPr>
          <p:cNvPr id="21" name="TextBox 20"/>
          <p:cNvSpPr txBox="1"/>
          <p:nvPr/>
        </p:nvSpPr>
        <p:spPr>
          <a:xfrm>
            <a:off x="570320" y="1299184"/>
            <a:ext cx="2858649"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Semantic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
        <p:nvSpPr>
          <p:cNvPr id="22" name="Circular Arrow 21"/>
          <p:cNvSpPr/>
          <p:nvPr/>
        </p:nvSpPr>
        <p:spPr bwMode="auto">
          <a:xfrm flipH="1" flipV="1">
            <a:off x="2759003" y="5790682"/>
            <a:ext cx="1777410" cy="1829870"/>
          </a:xfrm>
          <a:prstGeom prst="circular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a:p>
        </p:txBody>
      </p:sp>
      <p:sp>
        <p:nvSpPr>
          <p:cNvPr id="23" name="TextBox 22"/>
          <p:cNvSpPr txBox="1"/>
          <p:nvPr/>
        </p:nvSpPr>
        <p:spPr>
          <a:xfrm>
            <a:off x="164314" y="7121497"/>
            <a:ext cx="2830052" cy="422030"/>
          </a:xfrm>
          <a:prstGeom prst="rect">
            <a:avLst/>
          </a:prstGeom>
          <a:noFill/>
        </p:spPr>
        <p:txBody>
          <a:bodyPr wrap="none" lIns="113148" tIns="56574" rIns="113148" bIns="56574" rtlCol="0">
            <a:spAutoFit/>
          </a:bodyPr>
          <a:lstStyle/>
          <a:p>
            <a:r>
              <a:rPr lang="fr-FR" sz="2000" dirty="0" err="1">
                <a:latin typeface="Calibri" charset="0"/>
                <a:ea typeface="Calibri" charset="0"/>
                <a:cs typeface="Calibri" charset="0"/>
              </a:rPr>
              <a:t>Syntactic</a:t>
            </a:r>
            <a:r>
              <a:rPr lang="fr-FR" sz="2000" dirty="0">
                <a:latin typeface="Calibri" charset="0"/>
                <a:ea typeface="Calibri" charset="0"/>
                <a:cs typeface="Calibri" charset="0"/>
              </a:rPr>
              <a:t> </a:t>
            </a:r>
            <a:r>
              <a:rPr lang="fr-FR" sz="2000" dirty="0" err="1">
                <a:latin typeface="Calibri" charset="0"/>
                <a:ea typeface="Calibri" charset="0"/>
                <a:cs typeface="Calibri" charset="0"/>
              </a:rPr>
              <a:t>interoperability</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28539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Key Issues in Autonomy</a:t>
            </a:r>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71907" y="2879526"/>
            <a:ext cx="841931" cy="748583"/>
          </a:xfrm>
          <a:prstGeom prst="rect">
            <a:avLst/>
          </a:prstGeom>
        </p:spPr>
      </p:pic>
      <p:sp>
        <p:nvSpPr>
          <p:cNvPr id="6" name="Text Box 5"/>
          <p:cNvSpPr txBox="1">
            <a:spLocks noChangeArrowheads="1"/>
          </p:cNvSpPr>
          <p:nvPr/>
        </p:nvSpPr>
        <p:spPr bwMode="auto">
          <a:xfrm>
            <a:off x="1581209" y="5208452"/>
            <a:ext cx="3158154"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My Information</a:t>
            </a:r>
            <a:endParaRPr lang="en-US" sz="4400" dirty="0">
              <a:solidFill>
                <a:schemeClr val="tx1"/>
              </a:solidFill>
              <a:latin typeface="Calibri"/>
              <a:cs typeface="Calibri"/>
            </a:endParaRPr>
          </a:p>
        </p:txBody>
      </p:sp>
      <p:sp>
        <p:nvSpPr>
          <p:cNvPr id="7" name="Text Box 5"/>
          <p:cNvSpPr txBox="1">
            <a:spLocks noChangeArrowheads="1"/>
          </p:cNvSpPr>
          <p:nvPr/>
        </p:nvSpPr>
        <p:spPr bwMode="auto">
          <a:xfrm>
            <a:off x="6575434" y="5208452"/>
            <a:ext cx="3647069" cy="668251"/>
          </a:xfrm>
          <a:prstGeom prst="rect">
            <a:avLst/>
          </a:prstGeom>
          <a:noFill/>
          <a:ln w="12700">
            <a:solidFill>
              <a:schemeClr val="tx1"/>
            </a:solidFill>
            <a:miter lim="800000"/>
            <a:headEnd/>
            <a:tailEnd/>
          </a:ln>
          <a:effectLst/>
        </p:spPr>
        <p:txBody>
          <a:bodyPr wrap="none" lIns="113148" tIns="56574" rIns="113148" bIns="56574">
            <a:spAutoFit/>
          </a:bodyPr>
          <a:lstStyle/>
          <a:p>
            <a:pPr eaLnBrk="0" hangingPunct="0"/>
            <a:r>
              <a:rPr lang="en-US" sz="3600" dirty="0">
                <a:solidFill>
                  <a:schemeClr val="tx1"/>
                </a:solidFill>
                <a:latin typeface="Calibri"/>
                <a:cs typeface="Calibri"/>
              </a:rPr>
              <a:t>Other Information</a:t>
            </a:r>
            <a:endParaRPr lang="en-US" sz="4400" dirty="0">
              <a:solidFill>
                <a:schemeClr val="tx1"/>
              </a:solidFill>
              <a:latin typeface="Calibri"/>
              <a:cs typeface="Calibri"/>
            </a:endParaRPr>
          </a:p>
        </p:txBody>
      </p:sp>
      <p:pic>
        <p:nvPicPr>
          <p:cNvPr id="8" name="Picture 7"/>
          <p:cNvPicPr>
            <a:picLocks noChangeAspect="1"/>
          </p:cNvPicPr>
          <p:nvPr/>
        </p:nvPicPr>
        <p:blipFill>
          <a:blip r:embed="rId3"/>
          <a:stretch>
            <a:fillRect/>
          </a:stretch>
        </p:blipFill>
        <p:spPr>
          <a:xfrm>
            <a:off x="7810589" y="2962702"/>
            <a:ext cx="841931" cy="748583"/>
          </a:xfrm>
          <a:prstGeom prst="rect">
            <a:avLst/>
          </a:prstGeom>
        </p:spPr>
      </p:pic>
      <p:sp>
        <p:nvSpPr>
          <p:cNvPr id="9" name="Rectangle 8"/>
          <p:cNvSpPr/>
          <p:nvPr/>
        </p:nvSpPr>
        <p:spPr>
          <a:xfrm>
            <a:off x="2279101" y="2099476"/>
            <a:ext cx="1588365" cy="668251"/>
          </a:xfrm>
          <a:prstGeom prst="rect">
            <a:avLst/>
          </a:prstGeom>
        </p:spPr>
        <p:txBody>
          <a:bodyPr wrap="none" lIns="113148" tIns="56574" rIns="113148" bIns="56574">
            <a:spAutoFit/>
          </a:bodyPr>
          <a:lstStyle/>
          <a:p>
            <a:r>
              <a:rPr lang="en-US" sz="3600" dirty="0">
                <a:solidFill>
                  <a:srgbClr val="000000"/>
                </a:solidFill>
                <a:latin typeface="Calibri"/>
                <a:cs typeface="Calibri"/>
              </a:rPr>
              <a:t>Myself </a:t>
            </a:r>
            <a:endParaRPr lang="fr-FR" sz="1100" dirty="0"/>
          </a:p>
        </p:txBody>
      </p:sp>
      <p:sp>
        <p:nvSpPr>
          <p:cNvPr id="10" name="Rectangle 9"/>
          <p:cNvSpPr/>
          <p:nvPr/>
        </p:nvSpPr>
        <p:spPr>
          <a:xfrm>
            <a:off x="7592053" y="2126885"/>
            <a:ext cx="1493404" cy="668251"/>
          </a:xfrm>
          <a:prstGeom prst="rect">
            <a:avLst/>
          </a:prstGeom>
        </p:spPr>
        <p:txBody>
          <a:bodyPr wrap="none" lIns="113148" tIns="56574" rIns="113148" bIns="56574">
            <a:spAutoFit/>
          </a:bodyPr>
          <a:lstStyle/>
          <a:p>
            <a:r>
              <a:rPr lang="en-US" sz="3600" dirty="0">
                <a:solidFill>
                  <a:srgbClr val="000000"/>
                </a:solidFill>
                <a:latin typeface="Calibri"/>
                <a:cs typeface="Calibri"/>
              </a:rPr>
              <a:t>Others</a:t>
            </a:r>
            <a:endParaRPr lang="fr-FR" sz="1100" dirty="0"/>
          </a:p>
        </p:txBody>
      </p:sp>
      <p:sp>
        <p:nvSpPr>
          <p:cNvPr id="11" name="Right Arrow 10"/>
          <p:cNvSpPr/>
          <p:nvPr/>
        </p:nvSpPr>
        <p:spPr bwMode="auto">
          <a:xfrm rot="9315238">
            <a:off x="3925419" y="4237812"/>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2" name="Rectangle 11"/>
          <p:cNvSpPr/>
          <p:nvPr/>
        </p:nvSpPr>
        <p:spPr>
          <a:xfrm>
            <a:off x="2186544" y="3711285"/>
            <a:ext cx="177348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Privacy?</a:t>
            </a:r>
            <a:endParaRPr lang="fr-FR" sz="1100" dirty="0"/>
          </a:p>
        </p:txBody>
      </p:sp>
      <p:sp>
        <p:nvSpPr>
          <p:cNvPr id="14" name="Rectangle 13"/>
          <p:cNvSpPr/>
          <p:nvPr/>
        </p:nvSpPr>
        <p:spPr>
          <a:xfrm>
            <a:off x="5030701" y="2380471"/>
            <a:ext cx="1369716" cy="668251"/>
          </a:xfrm>
          <a:prstGeom prst="rect">
            <a:avLst/>
          </a:prstGeom>
        </p:spPr>
        <p:txBody>
          <a:bodyPr wrap="none" lIns="113148" tIns="56574" rIns="113148" bIns="56574">
            <a:spAutoFit/>
          </a:bodyPr>
          <a:lstStyle/>
          <a:p>
            <a:r>
              <a:rPr lang="en-US" sz="3600" dirty="0">
                <a:solidFill>
                  <a:srgbClr val="000000"/>
                </a:solidFill>
                <a:latin typeface="Calibri"/>
                <a:cs typeface="Calibri"/>
              </a:rPr>
              <a:t>Trust?</a:t>
            </a:r>
            <a:endParaRPr lang="fr-FR" sz="1100" dirty="0"/>
          </a:p>
        </p:txBody>
      </p:sp>
      <p:sp>
        <p:nvSpPr>
          <p:cNvPr id="15" name="Right Arrow 14"/>
          <p:cNvSpPr/>
          <p:nvPr/>
        </p:nvSpPr>
        <p:spPr bwMode="auto">
          <a:xfrm>
            <a:off x="4536413"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6" name="Right Arrow 15"/>
          <p:cNvSpPr/>
          <p:nvPr/>
        </p:nvSpPr>
        <p:spPr bwMode="auto">
          <a:xfrm rot="10800000">
            <a:off x="3600934" y="3129053"/>
            <a:ext cx="3087081" cy="415880"/>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fr-FR" sz="1100"/>
          </a:p>
        </p:txBody>
      </p:sp>
      <p:sp>
        <p:nvSpPr>
          <p:cNvPr id="17" name="Rectangle 16"/>
          <p:cNvSpPr/>
          <p:nvPr/>
        </p:nvSpPr>
        <p:spPr>
          <a:xfrm>
            <a:off x="7432633" y="3711285"/>
            <a:ext cx="1789831" cy="668251"/>
          </a:xfrm>
          <a:prstGeom prst="rect">
            <a:avLst/>
          </a:prstGeom>
        </p:spPr>
        <p:txBody>
          <a:bodyPr wrap="none" lIns="113148" tIns="56574" rIns="113148" bIns="56574">
            <a:spAutoFit/>
          </a:bodyPr>
          <a:lstStyle/>
          <a:p>
            <a:r>
              <a:rPr lang="en-US" sz="3600" dirty="0">
                <a:solidFill>
                  <a:srgbClr val="000000"/>
                </a:solidFill>
                <a:latin typeface="Calibri"/>
                <a:cs typeface="Calibri"/>
              </a:rPr>
              <a:t>Quality?</a:t>
            </a:r>
            <a:endParaRPr lang="fr-FR" sz="1100" dirty="0"/>
          </a:p>
        </p:txBody>
      </p:sp>
      <p:sp>
        <p:nvSpPr>
          <p:cNvPr id="3" name="Rectangle 2"/>
          <p:cNvSpPr/>
          <p:nvPr/>
        </p:nvSpPr>
        <p:spPr>
          <a:xfrm>
            <a:off x="1477337" y="6206563"/>
            <a:ext cx="8547065" cy="1191471"/>
          </a:xfrm>
          <a:prstGeom prst="rect">
            <a:avLst/>
          </a:prstGeom>
        </p:spPr>
        <p:txBody>
          <a:bodyPr wrap="none" lIns="113148" tIns="56574" rIns="113148" bIns="56574">
            <a:spAutoFit/>
          </a:bodyPr>
          <a:lstStyle/>
          <a:p>
            <a:r>
              <a:rPr lang="fr-FR" sz="3500" dirty="0" err="1">
                <a:latin typeface="Calibri" charset="0"/>
                <a:ea typeface="Calibri" charset="0"/>
                <a:cs typeface="Calibri" charset="0"/>
              </a:rPr>
              <a:t>Revealing</a:t>
            </a:r>
            <a:r>
              <a:rPr lang="fr-FR" sz="3500" dirty="0">
                <a:latin typeface="Calibri" charset="0"/>
                <a:ea typeface="Calibri" charset="0"/>
                <a:cs typeface="Calibri" charset="0"/>
              </a:rPr>
              <a:t> </a:t>
            </a:r>
            <a:r>
              <a:rPr lang="fr-FR" sz="3500" dirty="0" err="1">
                <a:latin typeface="Calibri" charset="0"/>
                <a:ea typeface="Calibri" charset="0"/>
                <a:cs typeface="Calibri" charset="0"/>
              </a:rPr>
              <a:t>quality</a:t>
            </a:r>
            <a:r>
              <a:rPr lang="fr-FR" sz="3500" dirty="0">
                <a:latin typeface="Calibri" charset="0"/>
                <a:ea typeface="Calibri" charset="0"/>
                <a:cs typeface="Calibri" charset="0"/>
              </a:rPr>
              <a:t> information </a:t>
            </a:r>
            <a:r>
              <a:rPr lang="fr-FR" sz="3500" dirty="0" err="1">
                <a:latin typeface="Calibri" charset="0"/>
                <a:ea typeface="Calibri" charset="0"/>
                <a:cs typeface="Calibri" charset="0"/>
              </a:rPr>
              <a:t>increases</a:t>
            </a:r>
            <a:r>
              <a:rPr lang="fr-FR" sz="3500" dirty="0">
                <a:latin typeface="Calibri" charset="0"/>
                <a:ea typeface="Calibri" charset="0"/>
                <a:cs typeface="Calibri" charset="0"/>
              </a:rPr>
              <a:t> trust, </a:t>
            </a:r>
            <a:br>
              <a:rPr lang="fr-FR" sz="3500" dirty="0">
                <a:latin typeface="Calibri" charset="0"/>
                <a:ea typeface="Calibri" charset="0"/>
                <a:cs typeface="Calibri" charset="0"/>
              </a:rPr>
            </a:br>
            <a:r>
              <a:rPr lang="fr-FR" sz="3500" dirty="0">
                <a:latin typeface="Calibri" charset="0"/>
                <a:ea typeface="Calibri" charset="0"/>
                <a:cs typeface="Calibri" charset="0"/>
              </a:rPr>
              <a:t>but </a:t>
            </a:r>
            <a:r>
              <a:rPr lang="fr-FR" sz="3500" dirty="0" err="1">
                <a:latin typeface="Calibri" charset="0"/>
                <a:ea typeface="Calibri" charset="0"/>
                <a:cs typeface="Calibri" charset="0"/>
              </a:rPr>
              <a:t>lowers</a:t>
            </a:r>
            <a:r>
              <a:rPr lang="fr-FR" sz="3500" dirty="0">
                <a:latin typeface="Calibri" charset="0"/>
                <a:ea typeface="Calibri" charset="0"/>
                <a:cs typeface="Calibri" charset="0"/>
              </a:rPr>
              <a:t> </a:t>
            </a:r>
            <a:r>
              <a:rPr lang="fr-FR" sz="3500" dirty="0" err="1">
                <a:latin typeface="Calibri" charset="0"/>
                <a:ea typeface="Calibri" charset="0"/>
                <a:cs typeface="Calibri" charset="0"/>
              </a:rPr>
              <a:t>privacy</a:t>
            </a:r>
            <a:endParaRPr lang="fr-FR" sz="3500" dirty="0">
              <a:latin typeface="Calibri" charset="0"/>
              <a:ea typeface="Calibri" charset="0"/>
              <a:cs typeface="Calibri" charset="0"/>
            </a:endParaRPr>
          </a:p>
        </p:txBody>
      </p:sp>
      <p:sp>
        <p:nvSpPr>
          <p:cNvPr id="13" name="Rectangle 12">
            <a:extLst>
              <a:ext uri="{FF2B5EF4-FFF2-40B4-BE49-F238E27FC236}">
                <a16:creationId xmlns:a16="http://schemas.microsoft.com/office/drawing/2014/main" id="{A84EA675-D841-C14D-853D-A2361EEDE931}"/>
              </a:ext>
            </a:extLst>
          </p:cNvPr>
          <p:cNvSpPr/>
          <p:nvPr/>
        </p:nvSpPr>
        <p:spPr>
          <a:xfrm>
            <a:off x="3413838" y="1379408"/>
            <a:ext cx="4683013" cy="784830"/>
          </a:xfrm>
          <a:prstGeom prst="rect">
            <a:avLst/>
          </a:prstGeom>
        </p:spPr>
        <p:txBody>
          <a:bodyPr wrap="none">
            <a:spAutoFit/>
          </a:bodyPr>
          <a:lstStyle/>
          <a:p>
            <a:r>
              <a:rPr lang="fr-FR" sz="4500" b="1">
                <a:solidFill>
                  <a:srgbClr val="000000"/>
                </a:solidFill>
                <a:latin typeface="Calibri"/>
                <a:cs typeface="Calibri"/>
              </a:rPr>
              <a:t>The Users Problem</a:t>
            </a:r>
            <a:endParaRPr lang="en-US" sz="4500" b="1">
              <a:solidFill>
                <a:srgbClr val="000000"/>
              </a:solidFill>
              <a:latin typeface="Calibri"/>
              <a:cs typeface="Calibri"/>
            </a:endParaRPr>
          </a:p>
        </p:txBody>
      </p:sp>
    </p:spTree>
    <p:extLst>
      <p:ext uri="{BB962C8B-B14F-4D97-AF65-F5344CB8AC3E}">
        <p14:creationId xmlns:p14="http://schemas.microsoft.com/office/powerpoint/2010/main" val="3257458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a:t>
            </a:r>
            <a:r>
              <a:rPr lang="fr-FR" dirty="0" err="1"/>
              <a:t>Quality</a:t>
            </a:r>
            <a:r>
              <a:rPr lang="fr-FR" dirty="0"/>
              <a:t> of Information</a:t>
            </a:r>
          </a:p>
        </p:txBody>
      </p:sp>
      <p:sp>
        <p:nvSpPr>
          <p:cNvPr id="3" name="Content Placeholder 2"/>
          <p:cNvSpPr>
            <a:spLocks noGrp="1"/>
          </p:cNvSpPr>
          <p:nvPr>
            <p:ph idx="1"/>
          </p:nvPr>
        </p:nvSpPr>
        <p:spPr/>
        <p:txBody>
          <a:bodyPr/>
          <a:lstStyle/>
          <a:p>
            <a:r>
              <a:rPr lang="fr-FR" dirty="0" err="1"/>
              <a:t>Recommendations</a:t>
            </a:r>
            <a:r>
              <a:rPr lang="fr-FR" dirty="0"/>
              <a:t> (</a:t>
            </a:r>
            <a:r>
              <a:rPr lang="fr-FR" dirty="0" err="1"/>
              <a:t>e.g</a:t>
            </a:r>
            <a:r>
              <a:rPr lang="fr-FR" dirty="0"/>
              <a:t>. Google PageRank)</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7"/>
          <p:cNvGrpSpPr>
            <a:grpSpLocks/>
          </p:cNvGrpSpPr>
          <p:nvPr/>
        </p:nvGrpSpPr>
        <p:grpSpPr bwMode="auto">
          <a:xfrm>
            <a:off x="1577877" y="2463045"/>
            <a:ext cx="3924694" cy="4303717"/>
            <a:chOff x="3665" y="1104"/>
            <a:chExt cx="1903" cy="2347"/>
          </a:xfrm>
        </p:grpSpPr>
        <p:sp>
          <p:nvSpPr>
            <p:cNvPr id="6" name="Rectangle 8"/>
            <p:cNvSpPr>
              <a:spLocks noChangeArrowheads="1"/>
            </p:cNvSpPr>
            <p:nvPr/>
          </p:nvSpPr>
          <p:spPr bwMode="auto">
            <a:xfrm>
              <a:off x="3696"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7" name="Rectangle 9"/>
            <p:cNvSpPr>
              <a:spLocks noChangeArrowheads="1"/>
            </p:cNvSpPr>
            <p:nvPr/>
          </p:nvSpPr>
          <p:spPr bwMode="auto">
            <a:xfrm>
              <a:off x="4992" y="1392"/>
              <a:ext cx="576" cy="624"/>
            </a:xfrm>
            <a:prstGeom prst="rect">
              <a:avLst/>
            </a:prstGeom>
            <a:noFill/>
            <a:ln w="9525">
              <a:solidFill>
                <a:schemeClr val="tx1"/>
              </a:solidFill>
              <a:miter lim="800000"/>
              <a:headEnd/>
              <a:tailEnd/>
            </a:ln>
            <a:effectLst/>
          </p:spPr>
          <p:txBody>
            <a:bodyPr wrap="none" anchor="ctr"/>
            <a:lstStyle/>
            <a:p>
              <a:endParaRPr lang="fr-CH"/>
            </a:p>
          </p:txBody>
        </p:sp>
        <p:sp>
          <p:nvSpPr>
            <p:cNvPr id="8" name="Rectangle 10"/>
            <p:cNvSpPr>
              <a:spLocks noChangeArrowheads="1"/>
            </p:cNvSpPr>
            <p:nvPr/>
          </p:nvSpPr>
          <p:spPr bwMode="auto">
            <a:xfrm>
              <a:off x="4272" y="2544"/>
              <a:ext cx="576" cy="624"/>
            </a:xfrm>
            <a:prstGeom prst="rect">
              <a:avLst/>
            </a:prstGeom>
            <a:noFill/>
            <a:ln w="9525">
              <a:solidFill>
                <a:schemeClr val="tx1"/>
              </a:solidFill>
              <a:miter lim="800000"/>
              <a:headEnd/>
              <a:tailEnd/>
            </a:ln>
            <a:effectLst/>
          </p:spPr>
          <p:txBody>
            <a:bodyPr wrap="none" anchor="ctr"/>
            <a:lstStyle/>
            <a:p>
              <a:endParaRPr lang="fr-CH"/>
            </a:p>
          </p:txBody>
        </p:sp>
        <p:sp>
          <p:nvSpPr>
            <p:cNvPr id="9" name="Rectangle 11"/>
            <p:cNvSpPr>
              <a:spLocks noChangeArrowheads="1"/>
            </p:cNvSpPr>
            <p:nvPr/>
          </p:nvSpPr>
          <p:spPr bwMode="auto">
            <a:xfrm>
              <a:off x="3904" y="1104"/>
              <a:ext cx="196"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A</a:t>
              </a:r>
              <a:endParaRPr lang="en-GB" sz="2200" b="1">
                <a:solidFill>
                  <a:schemeClr val="tx1"/>
                </a:solidFill>
                <a:latin typeface="Verdana" charset="0"/>
                <a:sym typeface="Symbol" pitchFamily="18" charset="2"/>
              </a:endParaRPr>
            </a:p>
          </p:txBody>
        </p:sp>
        <p:sp>
          <p:nvSpPr>
            <p:cNvPr id="10" name="Rectangle 12"/>
            <p:cNvSpPr>
              <a:spLocks noChangeArrowheads="1"/>
            </p:cNvSpPr>
            <p:nvPr/>
          </p:nvSpPr>
          <p:spPr bwMode="auto">
            <a:xfrm>
              <a:off x="5201" y="1104"/>
              <a:ext cx="194"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B</a:t>
              </a:r>
              <a:endParaRPr lang="en-GB" sz="2200" b="1">
                <a:solidFill>
                  <a:schemeClr val="tx1"/>
                </a:solidFill>
                <a:latin typeface="Verdana" charset="0"/>
                <a:sym typeface="Symbol" pitchFamily="18" charset="2"/>
              </a:endParaRPr>
            </a:p>
          </p:txBody>
        </p:sp>
        <p:sp>
          <p:nvSpPr>
            <p:cNvPr id="11" name="Rectangle 13"/>
            <p:cNvSpPr>
              <a:spLocks noChangeArrowheads="1"/>
            </p:cNvSpPr>
            <p:nvPr/>
          </p:nvSpPr>
          <p:spPr bwMode="auto">
            <a:xfrm>
              <a:off x="4484" y="3216"/>
              <a:ext cx="189" cy="235"/>
            </a:xfrm>
            <a:prstGeom prst="rect">
              <a:avLst/>
            </a:prstGeom>
            <a:noFill/>
            <a:ln w="9525">
              <a:noFill/>
              <a:miter lim="800000"/>
              <a:headEnd/>
              <a:tailEnd/>
            </a:ln>
            <a:effectLst/>
          </p:spPr>
          <p:txBody>
            <a:bodyPr wrap="none">
              <a:spAutoFit/>
            </a:bodyPr>
            <a:lstStyle/>
            <a:p>
              <a:r>
                <a:rPr lang="fr-CH" sz="2200" b="1">
                  <a:solidFill>
                    <a:schemeClr val="tx1"/>
                  </a:solidFill>
                  <a:latin typeface="Verdana" charset="0"/>
                  <a:sym typeface="Symbol" pitchFamily="18" charset="2"/>
                </a:rPr>
                <a:t>C</a:t>
              </a:r>
              <a:endParaRPr lang="en-GB" sz="2200" b="1">
                <a:solidFill>
                  <a:schemeClr val="tx1"/>
                </a:solidFill>
                <a:latin typeface="Verdana" charset="0"/>
                <a:sym typeface="Symbol" pitchFamily="18" charset="2"/>
              </a:endParaRPr>
            </a:p>
          </p:txBody>
        </p:sp>
        <p:sp>
          <p:nvSpPr>
            <p:cNvPr id="12" name="Line 14"/>
            <p:cNvSpPr>
              <a:spLocks noChangeShapeType="1"/>
            </p:cNvSpPr>
            <p:nvPr/>
          </p:nvSpPr>
          <p:spPr bwMode="auto">
            <a:xfrm>
              <a:off x="4032" y="1632"/>
              <a:ext cx="1200" cy="0"/>
            </a:xfrm>
            <a:prstGeom prst="line">
              <a:avLst/>
            </a:prstGeom>
            <a:noFill/>
            <a:ln w="9525">
              <a:solidFill>
                <a:schemeClr val="tx1"/>
              </a:solidFill>
              <a:round/>
              <a:headEnd/>
              <a:tailEnd type="triangle" w="med" len="med"/>
            </a:ln>
            <a:effectLst/>
          </p:spPr>
          <p:txBody>
            <a:bodyPr wrap="none" anchor="ctr"/>
            <a:lstStyle/>
            <a:p>
              <a:endParaRPr lang="fr-CH"/>
            </a:p>
          </p:txBody>
        </p:sp>
        <p:sp>
          <p:nvSpPr>
            <p:cNvPr id="13" name="Line 15"/>
            <p:cNvSpPr>
              <a:spLocks noChangeShapeType="1"/>
            </p:cNvSpPr>
            <p:nvPr/>
          </p:nvSpPr>
          <p:spPr bwMode="auto">
            <a:xfrm>
              <a:off x="3888" y="1824"/>
              <a:ext cx="528"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4" name="Line 16"/>
            <p:cNvSpPr>
              <a:spLocks noChangeShapeType="1"/>
            </p:cNvSpPr>
            <p:nvPr/>
          </p:nvSpPr>
          <p:spPr bwMode="auto">
            <a:xfrm flipH="1">
              <a:off x="4704" y="1824"/>
              <a:ext cx="720" cy="1008"/>
            </a:xfrm>
            <a:prstGeom prst="line">
              <a:avLst/>
            </a:prstGeom>
            <a:noFill/>
            <a:ln w="9525">
              <a:solidFill>
                <a:schemeClr val="tx1"/>
              </a:solidFill>
              <a:round/>
              <a:headEnd/>
              <a:tailEnd type="triangle" w="med" len="med"/>
            </a:ln>
            <a:effectLst/>
          </p:spPr>
          <p:txBody>
            <a:bodyPr wrap="none" anchor="ctr"/>
            <a:lstStyle/>
            <a:p>
              <a:endParaRPr lang="fr-CH"/>
            </a:p>
          </p:txBody>
        </p:sp>
        <p:sp>
          <p:nvSpPr>
            <p:cNvPr id="15" name="Rectangle 17"/>
            <p:cNvSpPr>
              <a:spLocks noChangeArrowheads="1"/>
            </p:cNvSpPr>
            <p:nvPr/>
          </p:nvSpPr>
          <p:spPr bwMode="auto">
            <a:xfrm>
              <a:off x="3807"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6" name="Rectangle 18"/>
            <p:cNvSpPr>
              <a:spLocks noChangeArrowheads="1"/>
            </p:cNvSpPr>
            <p:nvPr/>
          </p:nvSpPr>
          <p:spPr bwMode="auto">
            <a:xfrm>
              <a:off x="4383" y="2544"/>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2/5</a:t>
              </a:r>
              <a:endParaRPr lang="en-GB" sz="2000" b="1">
                <a:solidFill>
                  <a:schemeClr val="tx1"/>
                </a:solidFill>
                <a:latin typeface="Verdana" charset="0"/>
                <a:sym typeface="Symbol" pitchFamily="18" charset="2"/>
              </a:endParaRPr>
            </a:p>
          </p:txBody>
        </p:sp>
        <p:sp>
          <p:nvSpPr>
            <p:cNvPr id="17" name="Rectangle 19"/>
            <p:cNvSpPr>
              <a:spLocks noChangeArrowheads="1"/>
            </p:cNvSpPr>
            <p:nvPr/>
          </p:nvSpPr>
          <p:spPr bwMode="auto">
            <a:xfrm>
              <a:off x="5103"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1/5</a:t>
              </a:r>
              <a:endParaRPr lang="en-GB" sz="2000" b="1">
                <a:solidFill>
                  <a:schemeClr val="tx1"/>
                </a:solidFill>
                <a:latin typeface="Verdana" charset="0"/>
                <a:sym typeface="Symbol" pitchFamily="18" charset="2"/>
              </a:endParaRPr>
            </a:p>
          </p:txBody>
        </p:sp>
        <p:sp>
          <p:nvSpPr>
            <p:cNvPr id="18" name="Rectangle 20"/>
            <p:cNvSpPr>
              <a:spLocks noChangeArrowheads="1"/>
            </p:cNvSpPr>
            <p:nvPr/>
          </p:nvSpPr>
          <p:spPr bwMode="auto">
            <a:xfrm>
              <a:off x="4481" y="1392"/>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19" name="Rectangle 21"/>
            <p:cNvSpPr>
              <a:spLocks noChangeArrowheads="1"/>
            </p:cNvSpPr>
            <p:nvPr/>
          </p:nvSpPr>
          <p:spPr bwMode="auto">
            <a:xfrm>
              <a:off x="3665" y="2208"/>
              <a:ext cx="352"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1/2</a:t>
              </a:r>
              <a:endParaRPr lang="en-GB" sz="2000" b="1">
                <a:solidFill>
                  <a:schemeClr val="tx1"/>
                </a:solidFill>
                <a:latin typeface="Verdana" charset="0"/>
                <a:sym typeface="Symbol" pitchFamily="18" charset="2"/>
              </a:endParaRPr>
            </a:p>
          </p:txBody>
        </p:sp>
        <p:sp>
          <p:nvSpPr>
            <p:cNvPr id="20" name="Rectangle 22"/>
            <p:cNvSpPr>
              <a:spLocks noChangeArrowheads="1"/>
            </p:cNvSpPr>
            <p:nvPr/>
          </p:nvSpPr>
          <p:spPr bwMode="auto">
            <a:xfrm>
              <a:off x="5240" y="2208"/>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sp>
          <p:nvSpPr>
            <p:cNvPr id="21" name="Line 23"/>
            <p:cNvSpPr>
              <a:spLocks noChangeShapeType="1"/>
            </p:cNvSpPr>
            <p:nvPr/>
          </p:nvSpPr>
          <p:spPr bwMode="auto">
            <a:xfrm flipH="1" flipV="1">
              <a:off x="3984" y="1824"/>
              <a:ext cx="384" cy="768"/>
            </a:xfrm>
            <a:prstGeom prst="line">
              <a:avLst/>
            </a:prstGeom>
            <a:noFill/>
            <a:ln w="9525">
              <a:solidFill>
                <a:schemeClr val="tx1"/>
              </a:solidFill>
              <a:round/>
              <a:headEnd/>
              <a:tailEnd type="triangle" w="med" len="med"/>
            </a:ln>
            <a:effectLst/>
          </p:spPr>
          <p:txBody>
            <a:bodyPr wrap="none" anchor="ctr"/>
            <a:lstStyle/>
            <a:p>
              <a:endParaRPr lang="fr-CH"/>
            </a:p>
          </p:txBody>
        </p:sp>
        <p:sp>
          <p:nvSpPr>
            <p:cNvPr id="22" name="Rectangle 24"/>
            <p:cNvSpPr>
              <a:spLocks noChangeArrowheads="1"/>
            </p:cNvSpPr>
            <p:nvPr/>
          </p:nvSpPr>
          <p:spPr bwMode="auto">
            <a:xfrm>
              <a:off x="4328" y="2140"/>
              <a:ext cx="178" cy="218"/>
            </a:xfrm>
            <a:prstGeom prst="rect">
              <a:avLst/>
            </a:prstGeom>
            <a:noFill/>
            <a:ln w="9525">
              <a:noFill/>
              <a:miter lim="800000"/>
              <a:headEnd/>
              <a:tailEnd/>
            </a:ln>
            <a:effectLst/>
          </p:spPr>
          <p:txBody>
            <a:bodyPr wrap="none">
              <a:spAutoFit/>
            </a:bodyPr>
            <a:lstStyle/>
            <a:p>
              <a:r>
                <a:rPr lang="fr-CH" sz="2000" b="1">
                  <a:solidFill>
                    <a:schemeClr val="tx1"/>
                  </a:solidFill>
                  <a:latin typeface="Verdana" charset="0"/>
                  <a:sym typeface="Symbol" pitchFamily="18" charset="2"/>
                </a:rPr>
                <a:t>1</a:t>
              </a:r>
              <a:endParaRPr lang="en-GB" sz="2000" b="1">
                <a:solidFill>
                  <a:schemeClr val="tx1"/>
                </a:solidFill>
                <a:latin typeface="Verdana" charset="0"/>
                <a:sym typeface="Symbol" pitchFamily="18" charset="2"/>
              </a:endParaRPr>
            </a:p>
          </p:txBody>
        </p:sp>
      </p:grpSp>
      <p:pic>
        <p:nvPicPr>
          <p:cNvPr id="23" name="Picture 6"/>
          <p:cNvPicPr>
            <a:picLocks noChangeAspect="1" noChangeArrowheads="1"/>
          </p:cNvPicPr>
          <p:nvPr/>
        </p:nvPicPr>
        <p:blipFill>
          <a:blip r:embed="rId3" cstate="print"/>
          <a:srcRect/>
          <a:stretch>
            <a:fillRect/>
          </a:stretch>
        </p:blipFill>
        <p:spPr bwMode="auto">
          <a:xfrm>
            <a:off x="6220275" y="3295405"/>
            <a:ext cx="4141004" cy="3601549"/>
          </a:xfrm>
          <a:prstGeom prst="rect">
            <a:avLst/>
          </a:prstGeom>
          <a:noFill/>
          <a:ln w="9525">
            <a:noFill/>
            <a:miter lim="800000"/>
            <a:headEnd/>
            <a:tailEnd/>
          </a:ln>
          <a:effectLst/>
        </p:spPr>
      </p:pic>
    </p:spTree>
    <p:extLst>
      <p:ext uri="{BB962C8B-B14F-4D97-AF65-F5344CB8AC3E}">
        <p14:creationId xmlns:p14="http://schemas.microsoft.com/office/powerpoint/2010/main" val="340988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a:t>
            </a:r>
            <a:r>
              <a:rPr lang="fr-FR" dirty="0" err="1"/>
              <a:t>Systems</a:t>
            </a:r>
            <a:endParaRPr lang="fr-FR" dirty="0"/>
          </a:p>
        </p:txBody>
      </p:sp>
      <p:sp>
        <p:nvSpPr>
          <p:cNvPr id="3" name="Content Placeholder 2"/>
          <p:cNvSpPr>
            <a:spLocks noGrp="1"/>
          </p:cNvSpPr>
          <p:nvPr>
            <p:ph idx="1"/>
          </p:nvPr>
        </p:nvSpPr>
        <p:spPr/>
        <p:txBody>
          <a:bodyPr/>
          <a:lstStyle/>
          <a:p>
            <a:r>
              <a:rPr lang="fr-FR" dirty="0" err="1"/>
              <a:t>Examples</a:t>
            </a:r>
            <a:r>
              <a:rPr lang="fr-FR" dirty="0"/>
              <a:t>, </a:t>
            </a:r>
            <a:r>
              <a:rPr lang="fr-FR" dirty="0" err="1"/>
              <a:t>e.</a:t>
            </a:r>
            <a:r>
              <a:rPr lang="fr-FR" err="1"/>
              <a:t>g</a:t>
            </a:r>
            <a:r>
              <a:rPr lang="fr-FR"/>
              <a:t>., </a:t>
            </a:r>
            <a:r>
              <a:rPr lang="fr-FR" dirty="0" err="1"/>
              <a:t>at</a:t>
            </a:r>
            <a:r>
              <a:rPr lang="fr-FR" dirty="0"/>
              <a:t> EPFL</a:t>
            </a:r>
          </a:p>
          <a:p>
            <a:pPr lvl="1"/>
            <a:r>
              <a:rPr lang="fr-FR" dirty="0"/>
              <a:t>course catalogue, </a:t>
            </a:r>
            <a:r>
              <a:rPr lang="fr-FR" dirty="0" err="1"/>
              <a:t>accounting</a:t>
            </a:r>
            <a:r>
              <a:rPr lang="fr-FR" dirty="0"/>
              <a:t> system, </a:t>
            </a:r>
            <a:r>
              <a:rPr lang="fr-FR" dirty="0" err="1"/>
              <a:t>library</a:t>
            </a:r>
            <a:r>
              <a:rPr lang="fr-FR" dirty="0"/>
              <a:t> system, news, </a:t>
            </a:r>
            <a:r>
              <a:rPr lang="fr-FR" dirty="0" err="1"/>
              <a:t>search</a:t>
            </a:r>
            <a:r>
              <a:rPr lang="fr-FR" dirty="0"/>
              <a:t> </a:t>
            </a:r>
            <a:r>
              <a:rPr lang="fr-FR" dirty="0" err="1"/>
              <a:t>engine</a:t>
            </a:r>
            <a:r>
              <a:rPr lang="fr-FR" dirty="0"/>
              <a:t>,  </a:t>
            </a:r>
            <a:r>
              <a:rPr lang="fr-FR" dirty="0" err="1"/>
              <a:t>genome</a:t>
            </a:r>
            <a:r>
              <a:rPr lang="fr-FR" dirty="0"/>
              <a:t> information, campus </a:t>
            </a:r>
            <a:r>
              <a:rPr lang="fr-FR" dirty="0" err="1"/>
              <a:t>map</a:t>
            </a:r>
            <a:r>
              <a:rPr lang="fr-FR" dirty="0"/>
              <a:t>, social network, …</a:t>
            </a:r>
          </a:p>
          <a:p>
            <a:endParaRPr lang="fr-FR" dirty="0"/>
          </a:p>
          <a:p>
            <a:r>
              <a:rPr lang="fr-FR" dirty="0"/>
              <a:t>Computer </a:t>
            </a:r>
            <a:r>
              <a:rPr lang="fr-FR" dirty="0" err="1"/>
              <a:t>systems</a:t>
            </a:r>
            <a:r>
              <a:rPr lang="fr-FR" dirty="0"/>
              <a:t> </a:t>
            </a:r>
            <a:r>
              <a:rPr lang="fr-FR" dirty="0" err="1"/>
              <a:t>that</a:t>
            </a:r>
            <a:r>
              <a:rPr lang="fr-FR" dirty="0"/>
              <a:t> are not IS?</a:t>
            </a:r>
          </a:p>
          <a:p>
            <a:pPr lvl="1"/>
            <a:r>
              <a:rPr lang="fr-FR" dirty="0"/>
              <a:t>IP </a:t>
            </a:r>
            <a:r>
              <a:rPr lang="fr-FR" dirty="0" err="1"/>
              <a:t>telephony</a:t>
            </a:r>
            <a:r>
              <a:rPr lang="fr-FR" dirty="0"/>
              <a:t>, computer </a:t>
            </a:r>
            <a:r>
              <a:rPr lang="fr-FR" dirty="0" err="1"/>
              <a:t>game</a:t>
            </a:r>
            <a:r>
              <a:rPr lang="fr-FR" dirty="0"/>
              <a:t>, </a:t>
            </a:r>
            <a:r>
              <a:rPr lang="fr-FR" dirty="0" err="1"/>
              <a:t>Matlab</a:t>
            </a:r>
            <a:endParaRPr lang="fr-FR" dirty="0"/>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74140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Evaluating</a:t>
            </a:r>
            <a:r>
              <a:rPr lang="fr-FR" dirty="0"/>
              <a:t> Trust</a:t>
            </a:r>
          </a:p>
        </p:txBody>
      </p:sp>
      <p:sp>
        <p:nvSpPr>
          <p:cNvPr id="3" name="Content Placeholder 2"/>
          <p:cNvSpPr>
            <a:spLocks noGrp="1"/>
          </p:cNvSpPr>
          <p:nvPr>
            <p:ph idx="1"/>
          </p:nvPr>
        </p:nvSpPr>
        <p:spPr/>
        <p:txBody>
          <a:bodyPr/>
          <a:lstStyle/>
          <a:p>
            <a:r>
              <a:rPr lang="fr-FR" dirty="0" err="1"/>
              <a:t>Reputation-based</a:t>
            </a:r>
            <a:r>
              <a:rPr lang="fr-FR" dirty="0"/>
              <a:t> trust: if </a:t>
            </a:r>
            <a:r>
              <a:rPr lang="fr-FR" dirty="0" err="1"/>
              <a:t>users</a:t>
            </a:r>
            <a:r>
              <a:rPr lang="fr-FR" dirty="0"/>
              <a:t> </a:t>
            </a:r>
            <a:r>
              <a:rPr lang="fr-FR" dirty="0" err="1"/>
              <a:t>behaved</a:t>
            </a:r>
            <a:r>
              <a:rPr lang="fr-FR" dirty="0"/>
              <a:t> </a:t>
            </a:r>
            <a:r>
              <a:rPr lang="fr-FR" dirty="0" err="1"/>
              <a:t>honestly</a:t>
            </a:r>
            <a:r>
              <a:rPr lang="fr-FR" dirty="0"/>
              <a:t> in </a:t>
            </a:r>
            <a:r>
              <a:rPr lang="fr-FR" dirty="0" err="1"/>
              <a:t>previous</a:t>
            </a:r>
            <a:r>
              <a:rPr lang="fr-FR" dirty="0"/>
              <a:t> interactions, </a:t>
            </a:r>
            <a:r>
              <a:rPr lang="fr-FR" dirty="0" err="1"/>
              <a:t>they</a:t>
            </a:r>
            <a:r>
              <a:rPr lang="fr-FR" dirty="0"/>
              <a:t> </a:t>
            </a:r>
            <a:r>
              <a:rPr lang="fr-FR" dirty="0" err="1"/>
              <a:t>will</a:t>
            </a:r>
            <a:r>
              <a:rPr lang="fr-FR" dirty="0"/>
              <a:t> do </a:t>
            </a:r>
            <a:r>
              <a:rPr lang="fr-FR" dirty="0" err="1"/>
              <a:t>so</a:t>
            </a:r>
            <a:r>
              <a:rPr lang="fr-FR" dirty="0"/>
              <a:t> in the future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5"/>
          <p:cNvPicPr>
            <a:picLocks noChangeAspect="1" noChangeArrowheads="1"/>
          </p:cNvPicPr>
          <p:nvPr/>
        </p:nvPicPr>
        <p:blipFill>
          <a:blip r:embed="rId3" cstate="print"/>
          <a:srcRect/>
          <a:stretch>
            <a:fillRect/>
          </a:stretch>
        </p:blipFill>
        <p:spPr bwMode="auto">
          <a:xfrm>
            <a:off x="1449332" y="3544934"/>
            <a:ext cx="8617579" cy="3432661"/>
          </a:xfrm>
          <a:prstGeom prst="rect">
            <a:avLst/>
          </a:prstGeom>
          <a:noFill/>
          <a:ln w="9525" algn="ctr">
            <a:noFill/>
            <a:miter lim="800000"/>
            <a:headEnd/>
            <a:tailEnd/>
          </a:ln>
          <a:effectLst/>
        </p:spPr>
      </p:pic>
    </p:spTree>
    <p:extLst>
      <p:ext uri="{BB962C8B-B14F-4D97-AF65-F5344CB8AC3E}">
        <p14:creationId xmlns:p14="http://schemas.microsoft.com/office/powerpoint/2010/main" val="3110589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Privacy</a:t>
            </a:r>
          </a:p>
        </p:txBody>
      </p:sp>
      <p:sp>
        <p:nvSpPr>
          <p:cNvPr id="3" name="Content Placeholder 2"/>
          <p:cNvSpPr>
            <a:spLocks noGrp="1"/>
          </p:cNvSpPr>
          <p:nvPr>
            <p:ph idx="1"/>
          </p:nvPr>
        </p:nvSpPr>
        <p:spPr/>
        <p:txBody>
          <a:bodyPr/>
          <a:lstStyle/>
          <a:p>
            <a:r>
              <a:rPr lang="en-US" sz="3600" dirty="0"/>
              <a:t>Example: location privacy – obfuscation methods</a:t>
            </a:r>
          </a:p>
          <a:p>
            <a:pPr lvl="1"/>
            <a:r>
              <a:rPr lang="en-US" sz="3200" dirty="0"/>
              <a:t>Perturbation: (3,7)</a:t>
            </a:r>
          </a:p>
          <a:p>
            <a:pPr lvl="1"/>
            <a:r>
              <a:rPr lang="en-US" sz="3200" dirty="0"/>
              <a:t>Adding dummy regions: (3,5), (1,4), (6,3)</a:t>
            </a:r>
          </a:p>
          <a:p>
            <a:pPr lvl="1"/>
            <a:r>
              <a:rPr lang="en-US" sz="3200" dirty="0"/>
              <a:t>Reducing precision: (2,5), (3,4), (3,5), (3,6), (4,5)</a:t>
            </a:r>
          </a:p>
          <a:p>
            <a:pPr lvl="1"/>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112553195"/>
              </p:ext>
            </p:extLst>
          </p:nvPr>
        </p:nvGraphicFramePr>
        <p:xfrm>
          <a:off x="6875735" y="4080583"/>
          <a:ext cx="3762575" cy="3253848"/>
        </p:xfrm>
        <a:graphic>
          <a:graphicData uri="http://schemas.openxmlformats.org/drawingml/2006/table">
            <a:tbl>
              <a:tblPr firstRow="1" bandRow="1">
                <a:tableStyleId>{5940675A-B579-460E-94D1-54222C63F5DA}</a:tableStyleId>
              </a:tblPr>
              <a:tblGrid>
                <a:gridCol w="378417">
                  <a:extLst>
                    <a:ext uri="{9D8B030D-6E8A-4147-A177-3AD203B41FA5}">
                      <a16:colId xmlns:a16="http://schemas.microsoft.com/office/drawing/2014/main" val="20000"/>
                    </a:ext>
                  </a:extLst>
                </a:gridCol>
                <a:gridCol w="378417">
                  <a:extLst>
                    <a:ext uri="{9D8B030D-6E8A-4147-A177-3AD203B41FA5}">
                      <a16:colId xmlns:a16="http://schemas.microsoft.com/office/drawing/2014/main" val="20001"/>
                    </a:ext>
                  </a:extLst>
                </a:gridCol>
                <a:gridCol w="378417">
                  <a:extLst>
                    <a:ext uri="{9D8B030D-6E8A-4147-A177-3AD203B41FA5}">
                      <a16:colId xmlns:a16="http://schemas.microsoft.com/office/drawing/2014/main" val="20002"/>
                    </a:ext>
                  </a:extLst>
                </a:gridCol>
                <a:gridCol w="378417">
                  <a:extLst>
                    <a:ext uri="{9D8B030D-6E8A-4147-A177-3AD203B41FA5}">
                      <a16:colId xmlns:a16="http://schemas.microsoft.com/office/drawing/2014/main" val="20003"/>
                    </a:ext>
                  </a:extLst>
                </a:gridCol>
                <a:gridCol w="378417">
                  <a:extLst>
                    <a:ext uri="{9D8B030D-6E8A-4147-A177-3AD203B41FA5}">
                      <a16:colId xmlns:a16="http://schemas.microsoft.com/office/drawing/2014/main" val="20004"/>
                    </a:ext>
                  </a:extLst>
                </a:gridCol>
                <a:gridCol w="378417">
                  <a:extLst>
                    <a:ext uri="{9D8B030D-6E8A-4147-A177-3AD203B41FA5}">
                      <a16:colId xmlns:a16="http://schemas.microsoft.com/office/drawing/2014/main" val="20005"/>
                    </a:ext>
                  </a:extLst>
                </a:gridCol>
                <a:gridCol w="378417">
                  <a:extLst>
                    <a:ext uri="{9D8B030D-6E8A-4147-A177-3AD203B41FA5}">
                      <a16:colId xmlns:a16="http://schemas.microsoft.com/office/drawing/2014/main" val="20006"/>
                    </a:ext>
                  </a:extLst>
                </a:gridCol>
                <a:gridCol w="378417">
                  <a:extLst>
                    <a:ext uri="{9D8B030D-6E8A-4147-A177-3AD203B41FA5}">
                      <a16:colId xmlns:a16="http://schemas.microsoft.com/office/drawing/2014/main" val="20007"/>
                    </a:ext>
                  </a:extLst>
                </a:gridCol>
                <a:gridCol w="378417">
                  <a:extLst>
                    <a:ext uri="{9D8B030D-6E8A-4147-A177-3AD203B41FA5}">
                      <a16:colId xmlns:a16="http://schemas.microsoft.com/office/drawing/2014/main" val="20008"/>
                    </a:ext>
                  </a:extLst>
                </a:gridCol>
                <a:gridCol w="356822">
                  <a:extLst>
                    <a:ext uri="{9D8B030D-6E8A-4147-A177-3AD203B41FA5}">
                      <a16:colId xmlns:a16="http://schemas.microsoft.com/office/drawing/2014/main" val="20009"/>
                    </a:ext>
                  </a:extLst>
                </a:gridCol>
              </a:tblGrid>
              <a:tr h="406731">
                <a:tc>
                  <a:txBody>
                    <a:bodyPr/>
                    <a:lstStyle/>
                    <a:p>
                      <a:pPr algn="ctr"/>
                      <a:endParaRPr lang="en-US" sz="1800" dirty="0">
                        <a:latin typeface="Calibri"/>
                        <a:cs typeface="Calibri"/>
                      </a:endParaRPr>
                    </a:p>
                  </a:txBody>
                  <a:tcPr marL="118793" marR="118793" marT="52811" marB="52811"/>
                </a:tc>
                <a:tc>
                  <a:txBody>
                    <a:bodyPr/>
                    <a:lstStyle/>
                    <a:p>
                      <a:pPr algn="ctr"/>
                      <a:r>
                        <a:rPr lang="en-US" sz="1800" dirty="0">
                          <a:latin typeface="Calibri"/>
                          <a:cs typeface="Calibri"/>
                        </a:rPr>
                        <a:t>1</a:t>
                      </a:r>
                    </a:p>
                  </a:txBody>
                  <a:tcPr marL="118793" marR="118793" marT="52811" marB="52811"/>
                </a:tc>
                <a:tc>
                  <a:txBody>
                    <a:bodyPr/>
                    <a:lstStyle/>
                    <a:p>
                      <a:pPr algn="ctr"/>
                      <a:r>
                        <a:rPr lang="en-US" sz="1800" dirty="0">
                          <a:latin typeface="Calibri"/>
                          <a:cs typeface="Calibri"/>
                        </a:rPr>
                        <a:t>2</a:t>
                      </a:r>
                    </a:p>
                  </a:txBody>
                  <a:tcPr marL="118793" marR="118793" marT="52811" marB="52811"/>
                </a:tc>
                <a:tc>
                  <a:txBody>
                    <a:bodyPr/>
                    <a:lstStyle/>
                    <a:p>
                      <a:pPr algn="ctr"/>
                      <a:r>
                        <a:rPr lang="en-US" sz="1800" dirty="0">
                          <a:latin typeface="Calibri"/>
                          <a:cs typeface="Calibri"/>
                        </a:rPr>
                        <a:t>3</a:t>
                      </a:r>
                    </a:p>
                  </a:txBody>
                  <a:tcPr marL="118793" marR="118793" marT="52811" marB="52811"/>
                </a:tc>
                <a:tc>
                  <a:txBody>
                    <a:bodyPr/>
                    <a:lstStyle/>
                    <a:p>
                      <a:pPr algn="ctr"/>
                      <a:r>
                        <a:rPr lang="en-US" sz="1800" dirty="0">
                          <a:latin typeface="Calibri"/>
                          <a:cs typeface="Calibri"/>
                        </a:rPr>
                        <a:t>4</a:t>
                      </a:r>
                    </a:p>
                  </a:txBody>
                  <a:tcPr marL="118793" marR="118793" marT="52811" marB="52811"/>
                </a:tc>
                <a:tc>
                  <a:txBody>
                    <a:bodyPr/>
                    <a:lstStyle/>
                    <a:p>
                      <a:pPr algn="ctr"/>
                      <a:r>
                        <a:rPr lang="en-US" sz="1800" dirty="0">
                          <a:latin typeface="Calibri"/>
                          <a:cs typeface="Calibri"/>
                        </a:rPr>
                        <a:t>5</a:t>
                      </a:r>
                    </a:p>
                  </a:txBody>
                  <a:tcPr marL="118793" marR="118793" marT="52811" marB="52811"/>
                </a:tc>
                <a:tc>
                  <a:txBody>
                    <a:bodyPr/>
                    <a:lstStyle/>
                    <a:p>
                      <a:pPr algn="ctr"/>
                      <a:r>
                        <a:rPr lang="en-US" sz="1800" dirty="0">
                          <a:latin typeface="Calibri"/>
                          <a:cs typeface="Calibri"/>
                        </a:rPr>
                        <a:t>6</a:t>
                      </a:r>
                    </a:p>
                  </a:txBody>
                  <a:tcPr marL="118793" marR="118793" marT="52811" marB="52811"/>
                </a:tc>
                <a:tc>
                  <a:txBody>
                    <a:bodyPr/>
                    <a:lstStyle/>
                    <a:p>
                      <a:pPr algn="ctr"/>
                      <a:r>
                        <a:rPr lang="en-US" sz="1800" dirty="0">
                          <a:latin typeface="Calibri"/>
                          <a:cs typeface="Calibri"/>
                        </a:rPr>
                        <a:t>7</a:t>
                      </a:r>
                    </a:p>
                  </a:txBody>
                  <a:tcPr marL="118793" marR="118793" marT="52811" marB="52811"/>
                </a:tc>
                <a:tc>
                  <a:txBody>
                    <a:bodyPr/>
                    <a:lstStyle/>
                    <a:p>
                      <a:pPr algn="ctr"/>
                      <a:r>
                        <a:rPr lang="en-US" sz="1800" dirty="0">
                          <a:latin typeface="Calibri"/>
                          <a:cs typeface="Calibri"/>
                        </a:rPr>
                        <a:t>8</a:t>
                      </a:r>
                    </a:p>
                  </a:txBody>
                  <a:tcPr marL="118793" marR="118793" marT="52811" marB="52811"/>
                </a:tc>
                <a:tc>
                  <a:txBody>
                    <a:bodyPr/>
                    <a:lstStyle/>
                    <a:p>
                      <a:pPr algn="ctr"/>
                      <a:r>
                        <a:rPr lang="en-US" sz="1800" dirty="0">
                          <a:latin typeface="Calibri"/>
                          <a:cs typeface="Calibri"/>
                        </a:rPr>
                        <a:t>9</a:t>
                      </a:r>
                    </a:p>
                  </a:txBody>
                  <a:tcPr marL="118793" marR="118793" marT="52811" marB="52811"/>
                </a:tc>
                <a:extLst>
                  <a:ext uri="{0D108BD9-81ED-4DB2-BD59-A6C34878D82A}">
                    <a16:rowId xmlns:a16="http://schemas.microsoft.com/office/drawing/2014/main" val="10000"/>
                  </a:ext>
                </a:extLst>
              </a:tr>
              <a:tr h="406731">
                <a:tc>
                  <a:txBody>
                    <a:bodyPr/>
                    <a:lstStyle/>
                    <a:p>
                      <a:pPr algn="ctr"/>
                      <a:r>
                        <a:rPr lang="en-US" sz="1800" dirty="0">
                          <a:latin typeface="Calibri"/>
                          <a:cs typeface="Calibri"/>
                        </a:rPr>
                        <a:t>1</a:t>
                      </a: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a:latin typeface="Calibri"/>
                        <a:cs typeface="Calibri"/>
                      </a:endParaRPr>
                    </a:p>
                  </a:txBody>
                  <a:tcPr marL="118793" marR="118793" marT="52811" marB="52811"/>
                </a:tc>
                <a:tc>
                  <a:txBody>
                    <a:bodyPr/>
                    <a:lstStyle/>
                    <a:p>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1"/>
                  </a:ext>
                </a:extLst>
              </a:tr>
              <a:tr h="406731">
                <a:tc>
                  <a:txBody>
                    <a:bodyPr/>
                    <a:lstStyle/>
                    <a:p>
                      <a:pPr algn="ctr"/>
                      <a:r>
                        <a:rPr lang="en-US" sz="1800" dirty="0">
                          <a:latin typeface="Calibri"/>
                          <a:cs typeface="Calibri"/>
                        </a:rPr>
                        <a:t>2</a:t>
                      </a: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2"/>
                  </a:ext>
                </a:extLst>
              </a:tr>
              <a:tr h="406731">
                <a:tc>
                  <a:txBody>
                    <a:bodyPr/>
                    <a:lstStyle/>
                    <a:p>
                      <a:pPr algn="ctr"/>
                      <a:r>
                        <a:rPr lang="en-US" sz="1800" dirty="0">
                          <a:latin typeface="Calibri"/>
                          <a:cs typeface="Calibri"/>
                        </a:rPr>
                        <a:t>3</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3"/>
                  </a:ext>
                </a:extLst>
              </a:tr>
              <a:tr h="406731">
                <a:tc>
                  <a:txBody>
                    <a:bodyPr/>
                    <a:lstStyle/>
                    <a:p>
                      <a:pPr algn="ctr"/>
                      <a:r>
                        <a:rPr lang="en-US" sz="1800" dirty="0">
                          <a:latin typeface="Calibri"/>
                          <a:cs typeface="Calibri"/>
                        </a:rPr>
                        <a:t>4</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4"/>
                  </a:ext>
                </a:extLst>
              </a:tr>
              <a:tr h="406731">
                <a:tc>
                  <a:txBody>
                    <a:bodyPr/>
                    <a:lstStyle/>
                    <a:p>
                      <a:pPr algn="ctr"/>
                      <a:r>
                        <a:rPr lang="en-US" sz="1800" dirty="0">
                          <a:latin typeface="Calibri"/>
                          <a:cs typeface="Calibri"/>
                        </a:rPr>
                        <a:t>5</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extLst>
                  <a:ext uri="{0D108BD9-81ED-4DB2-BD59-A6C34878D82A}">
                    <a16:rowId xmlns:a16="http://schemas.microsoft.com/office/drawing/2014/main" val="10005"/>
                  </a:ext>
                </a:extLst>
              </a:tr>
              <a:tr h="406731">
                <a:tc>
                  <a:txBody>
                    <a:bodyPr/>
                    <a:lstStyle/>
                    <a:p>
                      <a:pPr algn="ctr"/>
                      <a:r>
                        <a:rPr lang="en-US" sz="1800" dirty="0">
                          <a:latin typeface="Calibri"/>
                          <a:cs typeface="Calibri"/>
                        </a:rPr>
                        <a:t>6</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6"/>
                  </a:ext>
                </a:extLst>
              </a:tr>
              <a:tr h="406731">
                <a:tc>
                  <a:txBody>
                    <a:bodyPr/>
                    <a:lstStyle/>
                    <a:p>
                      <a:pPr algn="ctr"/>
                      <a:r>
                        <a:rPr lang="en-US" sz="1800" dirty="0">
                          <a:latin typeface="Calibri"/>
                          <a:cs typeface="Calibri"/>
                        </a:rPr>
                        <a:t>7</a:t>
                      </a: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a:latin typeface="Calibri"/>
                        <a:cs typeface="Calibri"/>
                      </a:endParaRPr>
                    </a:p>
                  </a:txBody>
                  <a:tcPr marL="118793" marR="118793" marT="52811" marB="52811"/>
                </a:tc>
                <a:tc>
                  <a:txBody>
                    <a:bodyPr/>
                    <a:lstStyle/>
                    <a:p>
                      <a:pPr algn="ctr"/>
                      <a:endParaRPr lang="en-US" sz="1800" dirty="0">
                        <a:latin typeface="Calibri"/>
                        <a:cs typeface="Calibri"/>
                      </a:endParaRPr>
                    </a:p>
                  </a:txBody>
                  <a:tcPr marL="118793" marR="118793" marT="52811" marB="52811"/>
                </a:tc>
                <a:extLst>
                  <a:ext uri="{0D108BD9-81ED-4DB2-BD59-A6C34878D82A}">
                    <a16:rowId xmlns:a16="http://schemas.microsoft.com/office/drawing/2014/main" val="10007"/>
                  </a:ext>
                </a:extLst>
              </a:tr>
            </a:tbl>
          </a:graphicData>
        </a:graphic>
      </p:graphicFrame>
      <p:sp>
        <p:nvSpPr>
          <p:cNvPr id="8" name="Oval 7"/>
          <p:cNvSpPr/>
          <p:nvPr/>
        </p:nvSpPr>
        <p:spPr bwMode="auto">
          <a:xfrm>
            <a:off x="9612039" y="5328964"/>
            <a:ext cx="229616" cy="225064"/>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US"/>
          </a:p>
        </p:txBody>
      </p:sp>
    </p:spTree>
    <p:extLst>
      <p:ext uri="{BB962C8B-B14F-4D97-AF65-F5344CB8AC3E}">
        <p14:creationId xmlns:p14="http://schemas.microsoft.com/office/powerpoint/2010/main" val="15206200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326758" y="1715063"/>
            <a:ext cx="3461272" cy="432514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Autonomy</a:t>
            </a:r>
            <a:endParaRPr lang="fr-FR" sz="1700" dirty="0">
              <a:solidFill>
                <a:srgbClr val="FFFFFF"/>
              </a:solidFill>
              <a:latin typeface="Calibri"/>
              <a:cs typeface="Calibri"/>
            </a:endParaRPr>
          </a:p>
        </p:txBody>
      </p:sp>
      <p:sp>
        <p:nvSpPr>
          <p:cNvPr id="36" name="Rectangle 35"/>
          <p:cNvSpPr/>
          <p:nvPr/>
        </p:nvSpPr>
        <p:spPr bwMode="auto">
          <a:xfrm>
            <a:off x="513853" y="2879525"/>
            <a:ext cx="3087081" cy="307750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err="1">
                <a:solidFill>
                  <a:srgbClr val="FFFFFF"/>
                </a:solidFill>
                <a:latin typeface="Calibri"/>
                <a:cs typeface="Calibri"/>
              </a:rPr>
              <a:t>Heterogeneity</a:t>
            </a:r>
            <a:endParaRPr lang="fr-FR" sz="1700" dirty="0">
              <a:solidFill>
                <a:srgbClr val="FFFFFF"/>
              </a:solidFill>
              <a:latin typeface="Calibri"/>
              <a:cs typeface="Calibri"/>
            </a:endParaRPr>
          </a:p>
        </p:txBody>
      </p:sp>
      <p:sp>
        <p:nvSpPr>
          <p:cNvPr id="3" name="Rectangle 2"/>
          <p:cNvSpPr/>
          <p:nvPr/>
        </p:nvSpPr>
        <p:spPr bwMode="auto">
          <a:xfrm>
            <a:off x="607401" y="4043988"/>
            <a:ext cx="2899985" cy="182987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t" anchorCtr="0" compatLnSpc="1">
            <a:prstTxWarp prst="textNoShape">
              <a:avLst/>
            </a:prstTxWarp>
          </a:bodyPr>
          <a:lstStyle/>
          <a:p>
            <a:pPr defTabSz="1131479"/>
            <a:r>
              <a:rPr lang="fr-FR" sz="1700" dirty="0">
                <a:solidFill>
                  <a:srgbClr val="FFFFFF"/>
                </a:solidFill>
                <a:latin typeface="Calibri"/>
                <a:cs typeface="Calibri"/>
              </a:rPr>
              <a:t>Distribution</a:t>
            </a:r>
          </a:p>
        </p:txBody>
      </p:sp>
      <p:sp>
        <p:nvSpPr>
          <p:cNvPr id="6" name="Title 5"/>
          <p:cNvSpPr>
            <a:spLocks noGrp="1"/>
          </p:cNvSpPr>
          <p:nvPr>
            <p:ph type="title"/>
          </p:nvPr>
        </p:nvSpPr>
        <p:spPr/>
        <p:txBody>
          <a:bodyPr/>
          <a:lstStyle/>
          <a:p>
            <a:r>
              <a:rPr lang="en-US" dirty="0"/>
              <a:t>Refined View of a Distributed Information System</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sp>
        <p:nvSpPr>
          <p:cNvPr id="8" name="AutoShape 4"/>
          <p:cNvSpPr>
            <a:spLocks noChangeArrowheads="1"/>
          </p:cNvSpPr>
          <p:nvPr/>
        </p:nvSpPr>
        <p:spPr bwMode="auto">
          <a:xfrm>
            <a:off x="4536413" y="6383798"/>
            <a:ext cx="1964506" cy="1013545"/>
          </a:xfrm>
          <a:prstGeom prst="can">
            <a:avLst>
              <a:gd name="adj" fmla="val 25000"/>
            </a:avLst>
          </a:prstGeom>
          <a:solidFill>
            <a:srgbClr val="D6D6F5"/>
          </a:solidFill>
          <a:ln w="12700">
            <a:solidFill>
              <a:schemeClr val="tx1"/>
            </a:solidFill>
            <a:round/>
            <a:headEnd/>
            <a:tailEnd/>
          </a:ln>
          <a:effectLst/>
        </p:spPr>
        <p:txBody>
          <a:bodyPr wrap="square" lIns="113148" tIns="56574" rIns="113148" bIns="56574" anchor="ctr">
            <a:spAutoFit/>
          </a:bodyPr>
          <a:lstStyle/>
          <a:p>
            <a:r>
              <a:rPr lang="fr-CH" sz="1700" b="1" dirty="0">
                <a:solidFill>
                  <a:schemeClr val="tx1"/>
                </a:solidFill>
                <a:latin typeface="Calibri"/>
                <a:cs typeface="Calibri"/>
              </a:rPr>
              <a:t>Sensors, Clouds, Smartphones</a:t>
            </a:r>
          </a:p>
        </p:txBody>
      </p:sp>
      <p:sp>
        <p:nvSpPr>
          <p:cNvPr id="11" name="Line 7"/>
          <p:cNvSpPr>
            <a:spLocks noChangeShapeType="1"/>
          </p:cNvSpPr>
          <p:nvPr/>
        </p:nvSpPr>
        <p:spPr bwMode="auto">
          <a:xfrm flipH="1">
            <a:off x="5570918" y="4762574"/>
            <a:ext cx="6188" cy="704144"/>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pic>
        <p:nvPicPr>
          <p:cNvPr id="12" name="Picture 8" descr="TR00034_[1]"/>
          <p:cNvPicPr>
            <a:picLocks noChangeAspect="1" noChangeArrowheads="1"/>
          </p:cNvPicPr>
          <p:nvPr/>
        </p:nvPicPr>
        <p:blipFill>
          <a:blip r:embed="rId3" cstate="print"/>
          <a:srcRect/>
          <a:stretch>
            <a:fillRect/>
          </a:stretch>
        </p:blipFill>
        <p:spPr bwMode="auto">
          <a:xfrm flipH="1">
            <a:off x="9587999" y="3295406"/>
            <a:ext cx="629926" cy="630030"/>
          </a:xfrm>
          <a:prstGeom prst="rect">
            <a:avLst/>
          </a:prstGeom>
          <a:noFill/>
          <a:ln w="9525">
            <a:noFill/>
            <a:miter lim="800000"/>
            <a:headEnd/>
            <a:tailEnd/>
          </a:ln>
        </p:spPr>
      </p:pic>
      <p:sp>
        <p:nvSpPr>
          <p:cNvPr id="13" name="AutoShape 9"/>
          <p:cNvSpPr>
            <a:spLocks noChangeArrowheads="1"/>
          </p:cNvSpPr>
          <p:nvPr/>
        </p:nvSpPr>
        <p:spPr bwMode="auto">
          <a:xfrm>
            <a:off x="7342850" y="3212229"/>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14" name="Rectangle 10"/>
          <p:cNvSpPr>
            <a:spLocks noChangeArrowheads="1"/>
          </p:cNvSpPr>
          <p:nvPr/>
        </p:nvSpPr>
        <p:spPr bwMode="auto">
          <a:xfrm>
            <a:off x="7291810" y="3628109"/>
            <a:ext cx="1742843"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Interpretation</a:t>
            </a:r>
          </a:p>
        </p:txBody>
      </p:sp>
      <p:sp>
        <p:nvSpPr>
          <p:cNvPr id="16" name="Line 7"/>
          <p:cNvSpPr>
            <a:spLocks noChangeShapeType="1"/>
          </p:cNvSpPr>
          <p:nvPr/>
        </p:nvSpPr>
        <p:spPr bwMode="auto">
          <a:xfrm>
            <a:off x="5561379" y="3634842"/>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8" name="Line 7"/>
          <p:cNvSpPr>
            <a:spLocks noChangeShapeType="1"/>
          </p:cNvSpPr>
          <p:nvPr/>
        </p:nvSpPr>
        <p:spPr bwMode="auto">
          <a:xfrm flipH="1">
            <a:off x="5565438" y="5957034"/>
            <a:ext cx="1" cy="415880"/>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19" name="Rectangle 10"/>
          <p:cNvSpPr>
            <a:spLocks noChangeArrowheads="1"/>
          </p:cNvSpPr>
          <p:nvPr/>
        </p:nvSpPr>
        <p:spPr bwMode="auto">
          <a:xfrm>
            <a:off x="697803" y="3129053"/>
            <a:ext cx="2716366"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Semantic Layer</a:t>
            </a:r>
          </a:p>
          <a:p>
            <a:r>
              <a:rPr lang="en-US" sz="1700" dirty="0">
                <a:solidFill>
                  <a:schemeClr val="tx1"/>
                </a:solidFill>
                <a:latin typeface="Calibri"/>
                <a:cs typeface="Calibri"/>
              </a:rPr>
              <a:t>Application/Domain specific</a:t>
            </a:r>
          </a:p>
        </p:txBody>
      </p:sp>
      <p:sp>
        <p:nvSpPr>
          <p:cNvPr id="20" name="Rectangle 10"/>
          <p:cNvSpPr>
            <a:spLocks noChangeArrowheads="1"/>
          </p:cNvSpPr>
          <p:nvPr/>
        </p:nvSpPr>
        <p:spPr bwMode="auto">
          <a:xfrm>
            <a:off x="999169" y="4293516"/>
            <a:ext cx="2113637" cy="89908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Syntactic Layer</a:t>
            </a:r>
          </a:p>
          <a:p>
            <a:r>
              <a:rPr lang="en-US" sz="1700" dirty="0">
                <a:solidFill>
                  <a:schemeClr val="tx1"/>
                </a:solidFill>
                <a:latin typeface="Calibri"/>
                <a:cs typeface="Calibri"/>
              </a:rPr>
              <a:t>Application/</a:t>
            </a:r>
          </a:p>
          <a:p>
            <a:r>
              <a:rPr lang="en-US" sz="1700" dirty="0">
                <a:solidFill>
                  <a:schemeClr val="tx1"/>
                </a:solidFill>
                <a:latin typeface="Calibri"/>
                <a:cs typeface="Calibri"/>
              </a:rPr>
              <a:t>Domain independent</a:t>
            </a:r>
          </a:p>
        </p:txBody>
      </p:sp>
      <p:sp>
        <p:nvSpPr>
          <p:cNvPr id="21" name="Rectangle 10"/>
          <p:cNvSpPr>
            <a:spLocks noChangeArrowheads="1"/>
          </p:cNvSpPr>
          <p:nvPr/>
        </p:nvSpPr>
        <p:spPr bwMode="auto">
          <a:xfrm>
            <a:off x="776398" y="5291627"/>
            <a:ext cx="2653637"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Physical Layer</a:t>
            </a:r>
          </a:p>
          <a:p>
            <a:r>
              <a:rPr lang="en-US" sz="1700" dirty="0">
                <a:solidFill>
                  <a:schemeClr val="tx1"/>
                </a:solidFill>
                <a:latin typeface="Calibri"/>
                <a:cs typeface="Calibri"/>
              </a:rPr>
              <a:t>Storage, Networks, Sensors</a:t>
            </a:r>
          </a:p>
        </p:txBody>
      </p:sp>
      <p:sp>
        <p:nvSpPr>
          <p:cNvPr id="23" name="Line 7"/>
          <p:cNvSpPr>
            <a:spLocks noChangeShapeType="1"/>
          </p:cNvSpPr>
          <p:nvPr/>
        </p:nvSpPr>
        <p:spPr bwMode="auto">
          <a:xfrm>
            <a:off x="5565440" y="2497685"/>
            <a:ext cx="0" cy="748582"/>
          </a:xfrm>
          <a:prstGeom prst="line">
            <a:avLst/>
          </a:prstGeom>
          <a:noFill/>
          <a:ln w="12700">
            <a:solidFill>
              <a:schemeClr val="tx1"/>
            </a:solidFill>
            <a:round/>
            <a:headEnd/>
            <a:tailEnd/>
          </a:ln>
          <a:effectLst/>
        </p:spPr>
        <p:txBody>
          <a:bodyPr wrap="none" lIns="113148" tIns="56574" rIns="113148" bIns="56574" anchor="ctr"/>
          <a:lstStyle/>
          <a:p>
            <a:endParaRPr lang="fr-CH">
              <a:latin typeface="Calibri"/>
              <a:cs typeface="Calibri"/>
            </a:endParaRPr>
          </a:p>
        </p:txBody>
      </p:sp>
      <p:sp>
        <p:nvSpPr>
          <p:cNvPr id="24" name="Rectangle 10"/>
          <p:cNvSpPr>
            <a:spLocks noChangeArrowheads="1"/>
          </p:cNvSpPr>
          <p:nvPr/>
        </p:nvSpPr>
        <p:spPr bwMode="auto">
          <a:xfrm>
            <a:off x="825986" y="1964590"/>
            <a:ext cx="2460005" cy="637473"/>
          </a:xfrm>
          <a:prstGeom prst="rect">
            <a:avLst/>
          </a:prstGeom>
          <a:noFill/>
          <a:ln w="9525" algn="ctr">
            <a:noFill/>
            <a:miter lim="800000"/>
            <a:headEnd/>
            <a:tailEnd/>
          </a:ln>
          <a:effectLst/>
        </p:spPr>
        <p:txBody>
          <a:bodyPr wrap="none" lIns="113148" tIns="56574" rIns="113148" bIns="56574">
            <a:spAutoFit/>
          </a:bodyPr>
          <a:lstStyle/>
          <a:p>
            <a:r>
              <a:rPr lang="en-US" sz="1700" b="1" dirty="0">
                <a:solidFill>
                  <a:schemeClr val="tx1"/>
                </a:solidFill>
                <a:latin typeface="Calibri"/>
                <a:cs typeface="Calibri"/>
              </a:rPr>
              <a:t>Pragmatic Layer</a:t>
            </a:r>
          </a:p>
          <a:p>
            <a:r>
              <a:rPr lang="en-US" sz="1700" dirty="0">
                <a:solidFill>
                  <a:schemeClr val="tx1"/>
                </a:solidFill>
                <a:latin typeface="Calibri"/>
                <a:cs typeface="Calibri"/>
              </a:rPr>
              <a:t>User/Community specific</a:t>
            </a:r>
          </a:p>
        </p:txBody>
      </p:sp>
      <p:sp>
        <p:nvSpPr>
          <p:cNvPr id="25" name="AutoShape 9"/>
          <p:cNvSpPr>
            <a:spLocks noChangeArrowheads="1"/>
          </p:cNvSpPr>
          <p:nvPr/>
        </p:nvSpPr>
        <p:spPr bwMode="auto">
          <a:xfrm>
            <a:off x="7342850" y="2047767"/>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26" name="Rectangle 10"/>
          <p:cNvSpPr>
            <a:spLocks noChangeArrowheads="1"/>
          </p:cNvSpPr>
          <p:nvPr/>
        </p:nvSpPr>
        <p:spPr bwMode="auto">
          <a:xfrm>
            <a:off x="7585203" y="2463646"/>
            <a:ext cx="1130997" cy="422030"/>
          </a:xfrm>
          <a:prstGeom prst="rect">
            <a:avLst/>
          </a:prstGeom>
          <a:noFill/>
          <a:ln w="9525" algn="ctr">
            <a:noFill/>
            <a:miter lim="800000"/>
            <a:headEnd/>
            <a:tailEnd/>
          </a:ln>
          <a:effectLst/>
        </p:spPr>
        <p:txBody>
          <a:bodyPr wrap="none" lIns="113148" tIns="56574" rIns="113148" bIns="56574">
            <a:spAutoFit/>
          </a:bodyPr>
          <a:lstStyle/>
          <a:p>
            <a:r>
              <a:rPr lang="en-US" sz="2000" b="1">
                <a:solidFill>
                  <a:schemeClr val="tx1"/>
                </a:solidFill>
                <a:latin typeface="Calibri"/>
                <a:cs typeface="Calibri"/>
              </a:rPr>
              <a:t>Decision</a:t>
            </a:r>
            <a:endParaRPr lang="en-US" sz="2000" b="1" dirty="0">
              <a:solidFill>
                <a:schemeClr val="tx1"/>
              </a:solidFill>
              <a:latin typeface="Calibri"/>
              <a:cs typeface="Calibri"/>
            </a:endParaRPr>
          </a:p>
        </p:txBody>
      </p:sp>
      <p:pic>
        <p:nvPicPr>
          <p:cNvPr id="27" name="Picture 26"/>
          <p:cNvPicPr>
            <a:picLocks noChangeAspect="1"/>
          </p:cNvPicPr>
          <p:nvPr/>
        </p:nvPicPr>
        <p:blipFill>
          <a:blip r:embed="rId4"/>
          <a:stretch>
            <a:fillRect/>
          </a:stretch>
        </p:blipFill>
        <p:spPr>
          <a:xfrm>
            <a:off x="9494452" y="1798239"/>
            <a:ext cx="841931" cy="748583"/>
          </a:xfrm>
          <a:prstGeom prst="rect">
            <a:avLst/>
          </a:prstGeom>
        </p:spPr>
      </p:pic>
      <p:sp>
        <p:nvSpPr>
          <p:cNvPr id="28" name="AutoShape 9"/>
          <p:cNvSpPr>
            <a:spLocks noChangeArrowheads="1"/>
          </p:cNvSpPr>
          <p:nvPr/>
        </p:nvSpPr>
        <p:spPr bwMode="auto">
          <a:xfrm rot="5400000">
            <a:off x="9587739" y="2640631"/>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pic>
        <p:nvPicPr>
          <p:cNvPr id="29" name="Picture 28"/>
          <p:cNvPicPr>
            <a:picLocks noChangeAspect="1"/>
          </p:cNvPicPr>
          <p:nvPr/>
        </p:nvPicPr>
        <p:blipFill>
          <a:blip r:embed="rId5"/>
          <a:stretch>
            <a:fillRect/>
          </a:stretch>
        </p:blipFill>
        <p:spPr>
          <a:xfrm flipH="1">
            <a:off x="9588000" y="4591117"/>
            <a:ext cx="654835" cy="783686"/>
          </a:xfrm>
          <a:prstGeom prst="rect">
            <a:avLst/>
          </a:prstGeom>
        </p:spPr>
      </p:pic>
      <p:sp>
        <p:nvSpPr>
          <p:cNvPr id="30" name="AutoShape 9"/>
          <p:cNvSpPr>
            <a:spLocks noChangeArrowheads="1"/>
          </p:cNvSpPr>
          <p:nvPr/>
        </p:nvSpPr>
        <p:spPr bwMode="auto">
          <a:xfrm rot="5400000">
            <a:off x="9587740" y="3971446"/>
            <a:ext cx="748582" cy="560965"/>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1" name="AutoShape 9"/>
          <p:cNvSpPr>
            <a:spLocks noChangeArrowheads="1"/>
          </p:cNvSpPr>
          <p:nvPr/>
        </p:nvSpPr>
        <p:spPr bwMode="auto">
          <a:xfrm>
            <a:off x="7342850" y="4293516"/>
            <a:ext cx="1590088" cy="498769"/>
          </a:xfrm>
          <a:prstGeom prst="leftRightArrow">
            <a:avLst>
              <a:gd name="adj1" fmla="val 50000"/>
              <a:gd name="adj2" fmla="val 56691"/>
            </a:avLst>
          </a:prstGeom>
          <a:solidFill>
            <a:srgbClr val="000000"/>
          </a:solidFill>
          <a:ln w="9525">
            <a:noFill/>
            <a:miter lim="800000"/>
            <a:headEnd/>
            <a:tailEnd/>
          </a:ln>
          <a:effectLst/>
        </p:spPr>
        <p:txBody>
          <a:bodyPr wrap="none" lIns="113148" tIns="56574" rIns="113148" bIns="56574" anchor="ctr"/>
          <a:lstStyle/>
          <a:p>
            <a:endParaRPr lang="fr-CH">
              <a:latin typeface="Calibri"/>
              <a:cs typeface="Calibri"/>
            </a:endParaRPr>
          </a:p>
        </p:txBody>
      </p:sp>
      <p:sp>
        <p:nvSpPr>
          <p:cNvPr id="32" name="Rectangle 10"/>
          <p:cNvSpPr>
            <a:spLocks noChangeArrowheads="1"/>
          </p:cNvSpPr>
          <p:nvPr/>
        </p:nvSpPr>
        <p:spPr bwMode="auto">
          <a:xfrm>
            <a:off x="7464596" y="4709396"/>
            <a:ext cx="1535830" cy="422030"/>
          </a:xfrm>
          <a:prstGeom prst="rect">
            <a:avLst/>
          </a:prstGeom>
          <a:noFill/>
          <a:ln w="9525" algn="ctr">
            <a:noFill/>
            <a:miter lim="800000"/>
            <a:headEnd/>
            <a:tailEnd/>
          </a:ln>
          <a:effectLst/>
        </p:spPr>
        <p:txBody>
          <a:bodyPr wrap="none" lIns="113148" tIns="56574" rIns="113148" bIns="56574">
            <a:spAutoFit/>
          </a:bodyPr>
          <a:lstStyle/>
          <a:p>
            <a:r>
              <a:rPr lang="en-US" sz="2000" b="1" dirty="0">
                <a:solidFill>
                  <a:schemeClr val="tx1"/>
                </a:solidFill>
                <a:latin typeface="Calibri"/>
                <a:cs typeface="Calibri"/>
              </a:rPr>
              <a:t>Observation</a:t>
            </a:r>
          </a:p>
        </p:txBody>
      </p:sp>
      <p:sp>
        <p:nvSpPr>
          <p:cNvPr id="2" name="Oval 1"/>
          <p:cNvSpPr/>
          <p:nvPr/>
        </p:nvSpPr>
        <p:spPr bwMode="auto">
          <a:xfrm>
            <a:off x="4068673" y="1964591"/>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Social Network</a:t>
            </a:r>
          </a:p>
        </p:txBody>
      </p:sp>
      <p:sp>
        <p:nvSpPr>
          <p:cNvPr id="33" name="Oval 32"/>
          <p:cNvSpPr/>
          <p:nvPr/>
        </p:nvSpPr>
        <p:spPr bwMode="auto">
          <a:xfrm>
            <a:off x="4068673" y="3129054"/>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Semantic Network</a:t>
            </a:r>
          </a:p>
        </p:txBody>
      </p:sp>
      <p:sp>
        <p:nvSpPr>
          <p:cNvPr id="34" name="Oval 33"/>
          <p:cNvSpPr/>
          <p:nvPr/>
        </p:nvSpPr>
        <p:spPr bwMode="auto">
          <a:xfrm>
            <a:off x="4162221" y="4376692"/>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Distributed Database</a:t>
            </a:r>
          </a:p>
        </p:txBody>
      </p:sp>
      <p:sp>
        <p:nvSpPr>
          <p:cNvPr id="35" name="Oval 34"/>
          <p:cNvSpPr/>
          <p:nvPr/>
        </p:nvSpPr>
        <p:spPr bwMode="auto">
          <a:xfrm>
            <a:off x="4068673" y="5374803"/>
            <a:ext cx="2899985" cy="582231"/>
          </a:xfrm>
          <a:prstGeom prst="ellipse">
            <a:avLst/>
          </a:prstGeom>
          <a:solidFill>
            <a:schemeClr val="accent2">
              <a:lumMod val="20000"/>
              <a:lumOff val="80000"/>
            </a:schemeClr>
          </a:solidFill>
          <a:ln w="9525" cap="flat" cmpd="sng" algn="ctr">
            <a:solidFill>
              <a:schemeClr val="accent2">
                <a:lumMod val="20000"/>
                <a:lumOff val="80000"/>
              </a:schemeClr>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r>
              <a:rPr lang="en-US" sz="1700" dirty="0">
                <a:solidFill>
                  <a:schemeClr val="tx1"/>
                </a:solidFill>
                <a:latin typeface="Calibri"/>
                <a:cs typeface="Calibri"/>
              </a:rPr>
              <a:t>Internet</a:t>
            </a:r>
          </a:p>
        </p:txBody>
      </p:sp>
    </p:spTree>
    <p:extLst>
      <p:ext uri="{BB962C8B-B14F-4D97-AF65-F5344CB8AC3E}">
        <p14:creationId xmlns:p14="http://schemas.microsoft.com/office/powerpoint/2010/main" val="1899916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5400" dirty="0"/>
              <a:t>Trust </a:t>
            </a:r>
            <a:r>
              <a:rPr lang="fr-FR" sz="5400" dirty="0" err="1"/>
              <a:t>is</a:t>
            </a:r>
            <a:r>
              <a:rPr lang="fr-FR" sz="5400" dirty="0"/>
              <a:t> …</a:t>
            </a:r>
          </a:p>
        </p:txBody>
      </p:sp>
      <p:sp>
        <p:nvSpPr>
          <p:cNvPr id="13314" name="TPAnswers" title="Answer Text"/>
          <p:cNvSpPr>
            <a:spLocks noGrp="1"/>
          </p:cNvSpPr>
          <p:nvPr>
            <p:ph idx="1"/>
            <p:custDataLst>
              <p:tags r:id="rId2"/>
            </p:custDataLst>
          </p:nvPr>
        </p:nvSpPr>
        <p:spPr/>
        <p:txBody>
          <a:bodyPr>
            <a:normAutofit/>
          </a:bodyPr>
          <a:lstStyle/>
          <a:p>
            <a:pPr marL="636457" indent="-636457">
              <a:buFont typeface="+mj-lt"/>
              <a:buAutoNum type="arabicPeriod"/>
            </a:pPr>
            <a:r>
              <a:rPr lang="fr-FR" sz="4000" dirty="0"/>
              <a:t>a </a:t>
            </a:r>
            <a:r>
              <a:rPr lang="fr-FR" sz="4000" dirty="0" err="1"/>
              <a:t>quality</a:t>
            </a:r>
            <a:r>
              <a:rPr lang="fr-FR" sz="4000" dirty="0"/>
              <a:t> of information</a:t>
            </a:r>
          </a:p>
          <a:p>
            <a:pPr marL="636457" indent="-636457">
              <a:buFont typeface="+mj-lt"/>
              <a:buAutoNum type="arabicPeriod"/>
            </a:pPr>
            <a:r>
              <a:rPr lang="fr-FR" sz="4000" dirty="0"/>
              <a:t>a </a:t>
            </a:r>
            <a:r>
              <a:rPr lang="fr-FR" sz="4000" dirty="0" err="1"/>
              <a:t>quality</a:t>
            </a:r>
            <a:r>
              <a:rPr lang="fr-FR" sz="4000" dirty="0"/>
              <a:t> of a user</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user and information</a:t>
            </a:r>
          </a:p>
          <a:p>
            <a:pPr marL="636457" indent="-636457">
              <a:buFont typeface="+mj-lt"/>
              <a:buAutoNum type="arabicPeriod"/>
            </a:pPr>
            <a:r>
              <a:rPr lang="fr-FR" sz="4000" dirty="0"/>
              <a:t>a </a:t>
            </a:r>
            <a:r>
              <a:rPr lang="fr-FR" sz="4000" dirty="0" err="1"/>
              <a:t>quality</a:t>
            </a:r>
            <a:r>
              <a:rPr lang="fr-FR" sz="4000" dirty="0"/>
              <a:t> of the </a:t>
            </a:r>
            <a:r>
              <a:rPr lang="fr-FR" sz="4000" dirty="0" err="1"/>
              <a:t>relationship</a:t>
            </a:r>
            <a:r>
              <a:rPr lang="fr-FR" sz="4000" dirty="0"/>
              <a:t> </a:t>
            </a:r>
            <a:r>
              <a:rPr lang="fr-FR" sz="4000" dirty="0" err="1"/>
              <a:t>among</a:t>
            </a:r>
            <a:r>
              <a:rPr lang="fr-FR" sz="4000" dirty="0"/>
              <a:t> </a:t>
            </a:r>
            <a:r>
              <a:rPr lang="fr-FR" sz="4000" dirty="0" err="1"/>
              <a:t>users</a:t>
            </a:r>
            <a:endParaRPr lang="fr-FR" sz="4000" dirty="0"/>
          </a:p>
          <a:p>
            <a:pPr marL="742950" indent="-742950">
              <a:buFont typeface="Arial" charset="0"/>
              <a:buAutoNum type="alphaUcPeriod"/>
            </a:pPr>
            <a:endParaRPr lang="en-US" altLang="en-US" dirty="0">
              <a:ea typeface="MS PGothic" charset="-128"/>
            </a:endParaRPr>
          </a:p>
        </p:txBody>
      </p:sp>
      <p:sp>
        <p:nvSpPr>
          <p:cNvPr id="2" name="Footer Placeholder 1">
            <a:extLst>
              <a:ext uri="{FF2B5EF4-FFF2-40B4-BE49-F238E27FC236}">
                <a16:creationId xmlns:a16="http://schemas.microsoft.com/office/drawing/2014/main" id="{ADF02019-80EE-4D40-988E-7647621E4517}"/>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4" name="TPChart" hidden="1" title="Results Chart">
            <a:extLst>
              <a:ext uri="{FF2B5EF4-FFF2-40B4-BE49-F238E27FC236}">
                <a16:creationId xmlns:a16="http://schemas.microsoft.com/office/drawing/2014/main" id="{972490CE-5F45-084C-ADCD-EC6BFDA1ADA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Big Data is often characterized by the four concepts of Volume, Velocity, Variety and Veracity</a:t>
            </a:r>
          </a:p>
          <a:p>
            <a:pPr marL="742950" indent="-742950">
              <a:buAutoNum type="arabicPeriod"/>
            </a:pPr>
            <a:r>
              <a:rPr lang="en-US" dirty="0"/>
              <a:t>Inform yourself what is meant by those concepts</a:t>
            </a:r>
          </a:p>
          <a:p>
            <a:pPr marL="742950" indent="-742950">
              <a:buAutoNum type="arabicPeriod"/>
            </a:pPr>
            <a:r>
              <a:rPr lang="en-US" dirty="0"/>
              <a:t>Identify from this lecture four problems / methods that are related to each of those four concepts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2539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Information System?</a:t>
            </a:r>
            <a:endParaRPr lang="fr-FR" dirty="0"/>
          </a:p>
        </p:txBody>
      </p:sp>
      <p:sp>
        <p:nvSpPr>
          <p:cNvPr id="3" name="Content Placeholder 2"/>
          <p:cNvSpPr>
            <a:spLocks noGrp="1"/>
          </p:cNvSpPr>
          <p:nvPr>
            <p:ph idx="1"/>
          </p:nvPr>
        </p:nvSpPr>
        <p:spPr/>
        <p:txBody>
          <a:bodyPr/>
          <a:lstStyle/>
          <a:p>
            <a:r>
              <a:rPr lang="en-US" dirty="0"/>
              <a:t>An information system is a </a:t>
            </a:r>
            <a:r>
              <a:rPr lang="en-US" b="1" dirty="0"/>
              <a:t>software</a:t>
            </a:r>
            <a:r>
              <a:rPr lang="en-US" dirty="0"/>
              <a:t> that manages a </a:t>
            </a:r>
            <a:r>
              <a:rPr lang="en-US" b="1" dirty="0"/>
              <a:t>model</a:t>
            </a:r>
            <a:r>
              <a:rPr lang="en-US" dirty="0"/>
              <a:t> of some aspect of the </a:t>
            </a:r>
            <a:r>
              <a:rPr lang="en-US" b="1" dirty="0"/>
              <a:t>real world </a:t>
            </a:r>
            <a:r>
              <a:rPr lang="en-US" dirty="0"/>
              <a:t>within a (distributed) computer system for a given </a:t>
            </a:r>
            <a:r>
              <a:rPr lang="en-US" b="1" dirty="0"/>
              <a:t>purpose</a:t>
            </a:r>
            <a:r>
              <a:rPr lang="en-US" dirty="0"/>
              <a:t>.</a:t>
            </a:r>
          </a:p>
          <a:p>
            <a:endParaRPr lang="fr-FR"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42880" y="4043989"/>
            <a:ext cx="3835464" cy="3410212"/>
          </a:xfrm>
          <a:prstGeom prst="rect">
            <a:avLst/>
          </a:prstGeom>
        </p:spPr>
      </p:pic>
      <p:pic>
        <p:nvPicPr>
          <p:cNvPr id="8" name="Picture 8" descr="TR00034_[1]"/>
          <p:cNvPicPr>
            <a:picLocks noChangeAspect="1" noChangeArrowheads="1"/>
          </p:cNvPicPr>
          <p:nvPr/>
        </p:nvPicPr>
        <p:blipFill>
          <a:blip r:embed="rId4" cstate="print"/>
          <a:srcRect/>
          <a:stretch>
            <a:fillRect/>
          </a:stretch>
        </p:blipFill>
        <p:spPr bwMode="auto">
          <a:xfrm flipH="1">
            <a:off x="6968659" y="4625676"/>
            <a:ext cx="2245923" cy="2246294"/>
          </a:xfrm>
          <a:prstGeom prst="rect">
            <a:avLst/>
          </a:prstGeom>
          <a:noFill/>
          <a:ln w="9525">
            <a:noFill/>
            <a:miter lim="800000"/>
            <a:headEnd/>
            <a:tailEnd/>
          </a:ln>
        </p:spPr>
      </p:pic>
      <p:sp>
        <p:nvSpPr>
          <p:cNvPr id="9" name="AutoShape 9"/>
          <p:cNvSpPr>
            <a:spLocks noChangeArrowheads="1"/>
          </p:cNvSpPr>
          <p:nvPr/>
        </p:nvSpPr>
        <p:spPr bwMode="auto">
          <a:xfrm>
            <a:off x="5378344" y="5208451"/>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0" name="Text Box 5"/>
          <p:cNvSpPr txBox="1">
            <a:spLocks noChangeArrowheads="1"/>
          </p:cNvSpPr>
          <p:nvPr/>
        </p:nvSpPr>
        <p:spPr bwMode="auto">
          <a:xfrm>
            <a:off x="2665456" y="4958923"/>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97946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Real World Aspects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4153" y="2962701"/>
            <a:ext cx="2432245" cy="2162574"/>
          </a:xfrm>
          <a:prstGeom prst="rect">
            <a:avLst/>
          </a:prstGeom>
        </p:spPr>
      </p:pic>
      <p:pic>
        <p:nvPicPr>
          <p:cNvPr id="6" name="Picture 5"/>
          <p:cNvPicPr>
            <a:picLocks noChangeAspect="1"/>
          </p:cNvPicPr>
          <p:nvPr/>
        </p:nvPicPr>
        <p:blipFill>
          <a:blip r:embed="rId4"/>
          <a:stretch>
            <a:fillRect/>
          </a:stretch>
        </p:blipFill>
        <p:spPr>
          <a:xfrm>
            <a:off x="513853" y="3045878"/>
            <a:ext cx="2806437" cy="1925901"/>
          </a:xfrm>
          <a:prstGeom prst="rect">
            <a:avLst/>
          </a:prstGeom>
        </p:spPr>
      </p:pic>
      <p:sp>
        <p:nvSpPr>
          <p:cNvPr id="9" name="Rectangle 8"/>
          <p:cNvSpPr/>
          <p:nvPr/>
        </p:nvSpPr>
        <p:spPr>
          <a:xfrm>
            <a:off x="303984" y="4958924"/>
            <a:ext cx="3450354"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Physical phenomena</a:t>
            </a:r>
            <a:endParaRPr lang="fr-FR" sz="1300" dirty="0"/>
          </a:p>
        </p:txBody>
      </p:sp>
      <p:sp>
        <p:nvSpPr>
          <p:cNvPr id="10" name="AutoShape 9"/>
          <p:cNvSpPr>
            <a:spLocks noChangeArrowheads="1"/>
          </p:cNvSpPr>
          <p:nvPr/>
        </p:nvSpPr>
        <p:spPr bwMode="auto">
          <a:xfrm>
            <a:off x="3413838" y="362810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1" name="Picture 10"/>
          <p:cNvPicPr>
            <a:picLocks noChangeAspect="1"/>
          </p:cNvPicPr>
          <p:nvPr/>
        </p:nvPicPr>
        <p:blipFill>
          <a:blip r:embed="rId5"/>
          <a:stretch>
            <a:fillRect/>
          </a:stretch>
        </p:blipFill>
        <p:spPr>
          <a:xfrm>
            <a:off x="8933164" y="4626220"/>
            <a:ext cx="2292069" cy="1960127"/>
          </a:xfrm>
          <a:prstGeom prst="rect">
            <a:avLst/>
          </a:prstGeom>
        </p:spPr>
      </p:pic>
      <p:sp>
        <p:nvSpPr>
          <p:cNvPr id="12" name="Rectangle 11"/>
          <p:cNvSpPr/>
          <p:nvPr/>
        </p:nvSpPr>
        <p:spPr>
          <a:xfrm>
            <a:off x="8480534" y="6705618"/>
            <a:ext cx="3167073"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Social organization</a:t>
            </a:r>
            <a:endParaRPr lang="fr-FR" sz="1300" dirty="0"/>
          </a:p>
        </p:txBody>
      </p:sp>
      <p:sp>
        <p:nvSpPr>
          <p:cNvPr id="13" name="AutoShape 9"/>
          <p:cNvSpPr>
            <a:spLocks noChangeArrowheads="1"/>
          </p:cNvSpPr>
          <p:nvPr/>
        </p:nvSpPr>
        <p:spPr bwMode="auto">
          <a:xfrm rot="2041929">
            <a:off x="7270105" y="4812774"/>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pic>
        <p:nvPicPr>
          <p:cNvPr id="14" name="Picture 13"/>
          <p:cNvPicPr>
            <a:picLocks noChangeAspect="1"/>
          </p:cNvPicPr>
          <p:nvPr/>
        </p:nvPicPr>
        <p:blipFill>
          <a:blip r:embed="rId6"/>
          <a:stretch>
            <a:fillRect/>
          </a:stretch>
        </p:blipFill>
        <p:spPr>
          <a:xfrm>
            <a:off x="8839616" y="467424"/>
            <a:ext cx="2352780" cy="2091919"/>
          </a:xfrm>
          <a:prstGeom prst="rect">
            <a:avLst/>
          </a:prstGeom>
        </p:spPr>
      </p:pic>
      <p:sp>
        <p:nvSpPr>
          <p:cNvPr id="15" name="Rectangle 14"/>
          <p:cNvSpPr/>
          <p:nvPr/>
        </p:nvSpPr>
        <p:spPr>
          <a:xfrm>
            <a:off x="8438670" y="2546823"/>
            <a:ext cx="3160399" cy="575918"/>
          </a:xfrm>
          <a:prstGeom prst="rect">
            <a:avLst/>
          </a:prstGeom>
        </p:spPr>
        <p:txBody>
          <a:bodyPr wrap="none" lIns="113148" tIns="56574" rIns="113148" bIns="56574">
            <a:spAutoFit/>
          </a:bodyPr>
          <a:lstStyle/>
          <a:p>
            <a:r>
              <a:rPr lang="en-US" sz="3000" kern="0" dirty="0">
                <a:solidFill>
                  <a:srgbClr val="000000"/>
                </a:solidFill>
                <a:latin typeface="Calibri"/>
                <a:cs typeface="Calibri"/>
              </a:rPr>
              <a:t>Human knowledge</a:t>
            </a:r>
            <a:endParaRPr lang="fr-FR" sz="1300" dirty="0"/>
          </a:p>
        </p:txBody>
      </p:sp>
      <p:sp>
        <p:nvSpPr>
          <p:cNvPr id="16" name="AutoShape 9"/>
          <p:cNvSpPr>
            <a:spLocks noChangeArrowheads="1"/>
          </p:cNvSpPr>
          <p:nvPr/>
        </p:nvSpPr>
        <p:spPr bwMode="auto">
          <a:xfrm rot="19523881">
            <a:off x="7174403" y="2238729"/>
            <a:ext cx="1590088" cy="498769"/>
          </a:xfrm>
          <a:prstGeom prst="leftRightArrow">
            <a:avLst>
              <a:gd name="adj1" fmla="val 50000"/>
              <a:gd name="adj2" fmla="val 56691"/>
            </a:avLst>
          </a:prstGeom>
          <a:solidFill>
            <a:schemeClr val="tx1"/>
          </a:solidFill>
          <a:ln w="9525">
            <a:noFill/>
            <a:miter lim="800000"/>
            <a:headEnd/>
            <a:tailEnd/>
          </a:ln>
          <a:effectLst/>
        </p:spPr>
        <p:txBody>
          <a:bodyPr wrap="none" lIns="113148" tIns="56574" rIns="113148" bIns="56574" anchor="ctr"/>
          <a:lstStyle/>
          <a:p>
            <a:endParaRPr lang="fr-CH"/>
          </a:p>
        </p:txBody>
      </p:sp>
      <p:sp>
        <p:nvSpPr>
          <p:cNvPr id="17" name="Text Box 5"/>
          <p:cNvSpPr txBox="1">
            <a:spLocks noChangeArrowheads="1"/>
          </p:cNvSpPr>
          <p:nvPr/>
        </p:nvSpPr>
        <p:spPr bwMode="auto">
          <a:xfrm>
            <a:off x="5471893" y="3461757"/>
            <a:ext cx="1572559" cy="498974"/>
          </a:xfrm>
          <a:prstGeom prst="rect">
            <a:avLst/>
          </a:prstGeom>
          <a:noFill/>
          <a:ln w="12700">
            <a:solidFill>
              <a:schemeClr val="tx1"/>
            </a:solidFill>
            <a:miter lim="800000"/>
            <a:headEnd/>
            <a:tailEnd/>
          </a:ln>
          <a:effectLst/>
        </p:spPr>
        <p:txBody>
          <a:bodyPr wrap="square" lIns="113148" tIns="56574" rIns="113148" bIns="56574">
            <a:spAutoFit/>
          </a:bodyPr>
          <a:lstStyle/>
          <a:p>
            <a:pPr eaLnBrk="0" hangingPunct="0"/>
            <a:r>
              <a:rPr lang="en-US" sz="2500" b="1" dirty="0">
                <a:solidFill>
                  <a:schemeClr val="tx1"/>
                </a:solidFill>
                <a:latin typeface="Calibri"/>
                <a:cs typeface="Calibri"/>
              </a:rPr>
              <a:t>Model M</a:t>
            </a:r>
            <a:endParaRPr lang="en-US" sz="4000" dirty="0">
              <a:solidFill>
                <a:schemeClr val="tx1"/>
              </a:solidFill>
              <a:latin typeface="Calibri"/>
              <a:cs typeface="Calibri"/>
            </a:endParaRPr>
          </a:p>
        </p:txBody>
      </p:sp>
    </p:spTree>
    <p:extLst>
      <p:ext uri="{BB962C8B-B14F-4D97-AF65-F5344CB8AC3E}">
        <p14:creationId xmlns:p14="http://schemas.microsoft.com/office/powerpoint/2010/main" val="34565453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E3D120A8104348C8AF19835BCE43C08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5C08987285D4D528EDE5F5F24D6EBA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3D120A8104348C8AF19835BCE43C080&lt;/guid&gt;&lt;repollguid&gt;4968B685664B45EF889283EBB72A259E&lt;/repollguid&gt;&lt;sourceid&gt;23D902EAC0484751B0505AA442448C09&lt;/sourceid&gt;&lt;questiontext&gt;Which is wrong? An index struc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BC67BC5B8D1495C8C0F5C3B3047DDB2&lt;/guid&gt;&lt;answertext&gt;is defined as part of physical database design&lt;/answertext&gt;&lt;valuetype&gt;0&lt;/valuetype&gt;&lt;/answer&gt;&lt;answer&gt;&lt;guid&gt;FE761E16079E445E97517AD8E979A3D8&lt;/guid&gt;&lt;answertext&gt;is selected during query optimization&lt;/answertext&gt;&lt;valuetype&gt;0&lt;/valuetype&gt;&lt;/answer&gt;&lt;answer&gt;&lt;guid&gt;CC5083ED28574C35BAA20BAA5A48893A&lt;/guid&gt;&lt;answertext&gt;accelerates search queries&lt;/answertext&gt;&lt;valuetype&gt;0&lt;/valuetype&gt;&lt;/answer&gt;&lt;answer&gt;&lt;guid&gt;12B86CC3DA1F42EEA4F9489035F51D7C&lt;/guid&gt;&lt;answertext&gt;accelerates tuple insertion&lt;/answertext&gt;&lt;valuetype&gt;0&lt;/valuetype&gt;&lt;/answer&gt;&lt;/answers&gt;&lt;/multichoice&gt;&lt;/questions&gt;&lt;/questionlist&gt;"/>
  <p:tag name="LIVECHARTING"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A920E57A3AE64D78AFF38D58D991D7F5"/>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0B5664AADD6C4F8BA57C3B94A4258CD3&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920E57A3AE64D78AFF38D58D991D7F5&lt;/guid&gt;&lt;repollguid&gt;75F5E4057CCC47C19D7D28201B026AB6&lt;/repollguid&gt;&lt;sourceid&gt;3CB3E782A406405EB219DAF924FB622E&lt;/sourceid&gt;&lt;questiontext&gt;Persistence means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ED785824F624600BE9418C8690F0309&lt;/guid&gt;&lt;answertext&gt;a change of a transaction on a database is never lost after it is completed&lt;/answertext&gt;&lt;valuetype&gt;0&lt;/valuetype&gt;&lt;/answer&gt;&lt;answer&gt;&lt;guid&gt;6896F48E8734418DA4B13287843FCF1C&lt;/guid&gt;&lt;answertext&gt;the state of a database is independent of the lifetime of a program&lt;/answertext&gt;&lt;valuetype&gt;0&lt;/valuetype&gt;&lt;/answer&gt;&lt;answer&gt;&lt;guid&gt;D514F22827974FC897A0349242EC09F9&lt;/guid&gt;&lt;answertext&gt;the same logical database can be stored in different ways on a storage medium&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27DC2C338474447E95408008AA53D136"/>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320E37B7588447D594F5A27B1EBAC98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7DC2C338474447E95408008AA53D136&lt;/guid&gt;&lt;repollguid&gt;8E26139830FA425DBE3F2231A285D860&lt;/repollguid&gt;&lt;sourceid&gt;FD5EFEDF8EBD4FE68D9E58F8B59CEA4B&lt;/sourceid&gt;&lt;questiontext&gt;Grouping Facebook users according to their interest by analyzing the content of their posts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E72FA82484CC19894E3ED4B68A894&lt;/guid&gt;&lt;answertext&gt;a retrieval task&lt;/answertext&gt;&lt;valuetype&gt;0&lt;/valuetype&gt;&lt;/answer&gt;&lt;answer&gt;&lt;guid&gt;D39CB50EA40949CE923B47EEB6599F80&lt;/guid&gt;&lt;answertext&gt;a data mining task&lt;/answertext&gt;&lt;valuetype&gt;0&lt;/valuetype&gt;&lt;/answer&gt;&lt;answer&gt;&lt;guid&gt;3B390E942AD14D5E968750FF6136FF3A&lt;/guid&gt;&lt;answertext&gt;an evaluation task&lt;/answertext&gt;&lt;valuetype&gt;0&lt;/valuetype&gt;&lt;/answer&gt;&lt;answer&gt;&lt;guid&gt;B27F8E6EA0024C30A71B9800E9FC6C6B&lt;/guid&gt;&lt;answertext&gt;a monitoring task&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2AC886F6EF464936ABF64121A04CAC22"/>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8229AA4E45994FBD8F8C64DE89F6D7A0&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C886F6EF464936ABF64121A04CAC22&lt;/guid&gt;&lt;repollguid&gt;D24C7BB0355A49F1A5A66F8606B932C4&lt;/repollguid&gt;&lt;sourceid&gt;DE92AD01FB9346B781718AA76F44D026&lt;/sourceid&gt;&lt;questiontext&gt;Functions in model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99CFADAD10D14D7DB9004F88908F39A8&lt;/guid&gt;&lt;answertext&gt;can always be computed&lt;/answertext&gt;&lt;valuetype&gt;0&lt;/valuetype&gt;&lt;/answer&gt;&lt;answer&gt;&lt;guid&gt;AAC8455252C341E78BCD1D1624B03C7E&lt;/guid&gt;&lt;answertext&gt;can always be represented as data&lt;/answertext&gt;&lt;valuetype&gt;0&lt;/valuetype&gt;&lt;/answer&gt;&lt;answer&gt;&lt;guid&gt;FC0CB928A9434E72AEEE5412ACEBFF06&lt;/guid&gt;&lt;answertext&gt;can sometimes be both computed and enumerated&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SLIDEGUID" val="F1D0C9447C294A0993BCCACA3BFC93C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595C02E2B3C4B01AEE220F1AB3EB7EF&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1D0C9447C294A0993BCCACA3BFC93C3&lt;/guid&gt;&lt;repollguid&gt;09324070E9304F62BD96B9A2AFD06410&lt;/repollguid&gt;&lt;sourceid&gt;8F1D6A745A47486CB4EED82BB4E3D069&lt;/sourceid&gt;&lt;questiontext&gt;Creating a web portal for comparing product prices is (primarily) a problem of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4BBDDD7D6F740BD98B65D21A3197EF0&lt;/guid&gt;&lt;answertext&gt;Distributed data management&lt;/answertext&gt;&lt;valuetype&gt;0&lt;/valuetype&gt;&lt;/answer&gt;&lt;answer&gt;&lt;guid&gt;18D495B31A484C728BC0FE2C748361FD&lt;/guid&gt;&lt;answertext&gt;Heterogeneous data integration&lt;/answertext&gt;&lt;valuetype&gt;0&lt;/valuetype&gt;&lt;/answer&gt;&lt;answer&gt;&lt;guid&gt;25827F4B3A374C24B300A36AECA10310&lt;/guid&gt;&lt;answertext&gt;Collaboration among autonomous systems&lt;/answertext&gt;&lt;valuetype&gt;0&lt;/valuetype&gt;&lt;/answer&gt;&lt;/answers&gt;&lt;/multichoice&gt;&lt;/questions&gt;&lt;/questionlist&gt;"/>
  <p:tag name="LIVECHARTING" val="False"/>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3.xml><?xml version="1.0" encoding="utf-8"?>
<p:tagLst xmlns:a="http://schemas.openxmlformats.org/drawingml/2006/main" xmlns:r="http://schemas.openxmlformats.org/officeDocument/2006/relationships" xmlns:p="http://schemas.openxmlformats.org/presentationml/2006/main">
  <p:tag name="SLIDEGUID" val="255821122656460299F1991B20C9BC0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ED69EDD14E34B1298995882AD407E79&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5821122656460299F1991B20C9BC00&lt;/guid&gt;&lt;repollguid&gt;AFC2CE892B4C47CDA93351946FD3528E&lt;/repollguid&gt;&lt;sourceid&gt;6B8F21CDE3ED4782AA80B72514DA1A85&lt;/sourceid&gt;&lt;questiontext&gt;Trust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88A62C7D534031AB4A07E98A0F28A9&lt;/guid&gt;&lt;answertext&gt;a quality of information&lt;/answertext&gt;&lt;valuetype&gt;0&lt;/valuetype&gt;&lt;/answer&gt;&lt;answer&gt;&lt;guid&gt;7A0BC4EDFC1141969003B33C7E5AA970&lt;/guid&gt;&lt;answertext&gt;a quality of a user&lt;/answertext&gt;&lt;valuetype&gt;0&lt;/valuetype&gt;&lt;/answer&gt;&lt;answer&gt;&lt;guid&gt;66A110861299430D892FDE4C7A98FC1E&lt;/guid&gt;&lt;answertext&gt;a quality of the relationship among user and information&lt;/answertext&gt;&lt;valuetype&gt;0&lt;/valuetype&gt;&lt;/answer&gt;&lt;answer&gt;&lt;guid&gt;6162986E046B4C70A1A1451820DAD8C0&lt;/guid&gt;&lt;answertext&gt;a quality of the relationship among users&lt;/answertext&gt;&lt;valuetype&gt;0&lt;/valuetype&gt;&lt;/answer&gt;&lt;/answers&gt;&lt;/multichoice&gt;&lt;/questions&gt;&lt;/questionlist&gt;"/>
  <p:tag name="LIVECHARTING" val="False"/>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23E03182CEB245658ADDFA09FBA9959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EBC11475475D4CC8A0132A2F3FF139E2&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3E03182CEB245658ADDFA09FBA99590&lt;/guid&gt;&lt;repollguid&gt;8303BC55FF6B4FC4A7B90574B7DEBEC5&lt;/repollguid&gt;&lt;sourceid&gt;107F207781D5456694630868DC14A583&lt;/sourceid&gt;&lt;questiontext&gt;Interpretation relationship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19425879EC436F87D72D3962230A30&lt;/guid&gt;&lt;answertext&gt;are always computable&lt;/answertext&gt;&lt;valuetype&gt;0&lt;/valuetype&gt;&lt;/answer&gt;&lt;answer&gt;&lt;guid&gt;40A31FD0BE0A4118938E8E3E8BE48571&lt;/guid&gt;&lt;answertext&gt;are sometimes computable&lt;/answertext&gt;&lt;valuetype&gt;0&lt;/valuetype&gt;&lt;/answer&gt;&lt;answer&gt;&lt;guid&gt;7380B47CFD1342E28A75F7F5BEC11137&lt;/guid&gt;&lt;answertext&gt;are uniquely defined&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E4055AF0348F44A7BBC09898A563FB9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F204D3854E54FBB869C40F9FB1A30F7&lt;/guid&gt;&lt;date&gt;2/17/2020 11:26: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055AF0348F44A7BBC09898A563FB97&lt;/guid&gt;&lt;repollguid&gt;CD4E910B753642A387944E72202FFFEE&lt;/repollguid&gt;&lt;sourceid&gt;9D43579202DF445CB65BA8CA8650B077&lt;/sourceid&gt;&lt;questiontext&gt;What is not specified in a data definition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43DA3FD05F44F70B2312479918C4815&lt;/guid&gt;&lt;answertext&gt;The structure of a relational table&lt;/answertext&gt;&lt;valuetype&gt;0&lt;/valuetype&gt;&lt;/answer&gt;&lt;answer&gt;&lt;guid&gt;5AE7139C8FCC4552B35C1D3926E7579E&lt;/guid&gt;&lt;answertext&gt;The query of a user&lt;/answertext&gt;&lt;valuetype&gt;0&lt;/valuetype&gt;&lt;/answer&gt;&lt;answer&gt;&lt;guid&gt;C1D5D36A09344BACB8EF1D2052861A9D&lt;/guid&gt;&lt;answertext&gt;A constraint on a relational table&lt;/answertext&gt;&lt;valuetype&gt;0&lt;/valuetype&gt;&lt;/answer&gt;&lt;answer&gt;&lt;guid&gt;F617EE22439E49D4A49E13498877C50F&lt;/guid&gt;&lt;answertext&gt;The definition of a view&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31705</TotalTime>
  <Words>10918</Words>
  <Application>Microsoft Macintosh PowerPoint</Application>
  <PresentationFormat>Custom</PresentationFormat>
  <Paragraphs>1028</Paragraphs>
  <Slides>74</Slides>
  <Notes>65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MS PGothic</vt:lpstr>
      <vt:lpstr>Arial</vt:lpstr>
      <vt:lpstr>Calibri</vt:lpstr>
      <vt:lpstr>Cambria Math</vt:lpstr>
      <vt:lpstr>Comic Sans MS</vt:lpstr>
      <vt:lpstr>Courier</vt:lpstr>
      <vt:lpstr>Symbol</vt:lpstr>
      <vt:lpstr>Tempus Sans ITC</vt:lpstr>
      <vt:lpstr>Verdana</vt:lpstr>
      <vt:lpstr>Wingdings</vt:lpstr>
      <vt:lpstr>part1 XML</vt:lpstr>
      <vt:lpstr>Introduction:  Distributed Information Systems  An Overview</vt:lpstr>
      <vt:lpstr>Overview</vt:lpstr>
      <vt:lpstr>1. WHAT IS AN information System?</vt:lpstr>
      <vt:lpstr>Ask Google &amp; Wikipedia</vt:lpstr>
      <vt:lpstr>PowerPoint Presentation</vt:lpstr>
      <vt:lpstr>Information Systems</vt:lpstr>
      <vt:lpstr>Information Systems</vt:lpstr>
      <vt:lpstr>What is an Information System?</vt:lpstr>
      <vt:lpstr>Real World Aspects</vt:lpstr>
      <vt:lpstr>Models</vt:lpstr>
      <vt:lpstr>Examples of Models</vt:lpstr>
      <vt:lpstr>Representation of Functions</vt:lpstr>
      <vt:lpstr>Functions in Information Systems</vt:lpstr>
      <vt:lpstr>How do we know that a model is a model?</vt:lpstr>
      <vt:lpstr>Interpretation</vt:lpstr>
      <vt:lpstr>Interpretation is hard!</vt:lpstr>
      <vt:lpstr>Functions in models …</vt:lpstr>
      <vt:lpstr>Interpretation relationships ..</vt:lpstr>
      <vt:lpstr>2. Data Management</vt:lpstr>
      <vt:lpstr>Data Models</vt:lpstr>
      <vt:lpstr>Abstract Data Types</vt:lpstr>
      <vt:lpstr>Data Structures</vt:lpstr>
      <vt:lpstr>Relationship among Model and Data Model</vt:lpstr>
      <vt:lpstr>Some Popular Data Structures</vt:lpstr>
      <vt:lpstr>Database</vt:lpstr>
      <vt:lpstr>Data Modeling Languages</vt:lpstr>
      <vt:lpstr>Data Modeling Languages Components</vt:lpstr>
      <vt:lpstr>Example: Relational Schema</vt:lpstr>
      <vt:lpstr>Database Systems</vt:lpstr>
      <vt:lpstr>Database Management Systems</vt:lpstr>
      <vt:lpstr>Physical Data Independence </vt:lpstr>
      <vt:lpstr>Key Data Management Tasks</vt:lpstr>
      <vt:lpstr>Refined View of an Information System</vt:lpstr>
      <vt:lpstr>What is not specified in a data definition language?</vt:lpstr>
      <vt:lpstr>Which is wrong? An index structure …</vt:lpstr>
      <vt:lpstr>Persistence means that …</vt:lpstr>
      <vt:lpstr>3. Information Management</vt:lpstr>
      <vt:lpstr>Levels of Abstraction</vt:lpstr>
      <vt:lpstr>Levels of Abstraction - Characteristics</vt:lpstr>
      <vt:lpstr>Example</vt:lpstr>
      <vt:lpstr>Model Building</vt:lpstr>
      <vt:lpstr>Information Management Tasks</vt:lpstr>
      <vt:lpstr>Model Usage</vt:lpstr>
      <vt:lpstr>Model Building</vt:lpstr>
      <vt:lpstr>Representing the Models as Data</vt:lpstr>
      <vt:lpstr>Representing the Models as Data</vt:lpstr>
      <vt:lpstr>Information Management Tasks</vt:lpstr>
      <vt:lpstr>Information Management Tasks</vt:lpstr>
      <vt:lpstr>Information Management Tasks</vt:lpstr>
      <vt:lpstr>Information Management Tasks</vt:lpstr>
      <vt:lpstr>Information Management Tasks</vt:lpstr>
      <vt:lpstr>Utility</vt:lpstr>
      <vt:lpstr>Refined View of an Information System</vt:lpstr>
      <vt:lpstr>Grouping Facebook users according to their interest by analyzing the content of their posts is …</vt:lpstr>
      <vt:lpstr>4. Distributed Information Systems</vt:lpstr>
      <vt:lpstr>Centralized Information System</vt:lpstr>
      <vt:lpstr>Physical Distribution</vt:lpstr>
      <vt:lpstr>Heterogeneity – Logical Distribution</vt:lpstr>
      <vt:lpstr>Autonomy – Distribution of Control</vt:lpstr>
      <vt:lpstr>Creating a web portal for comparing product prices is (primarily) a problem of …</vt:lpstr>
      <vt:lpstr>Key Issues in Distributed Data Management</vt:lpstr>
      <vt:lpstr>Key Issues in Heterogeneity</vt:lpstr>
      <vt:lpstr>Distributed Information Management</vt:lpstr>
      <vt:lpstr>The Problem</vt:lpstr>
      <vt:lpstr>Mapping: Three Approaches</vt:lpstr>
      <vt:lpstr>More Problems?</vt:lpstr>
      <vt:lpstr>Information Management Tasks</vt:lpstr>
      <vt:lpstr>Key Issues in Autonomy</vt:lpstr>
      <vt:lpstr>Evaluating Quality of Information</vt:lpstr>
      <vt:lpstr>Evaluating Trust</vt:lpstr>
      <vt:lpstr>Protecting Privacy</vt:lpstr>
      <vt:lpstr>Refined View of a Distributed Information System</vt:lpstr>
      <vt:lpstr>Trust is …</vt:lpstr>
      <vt:lpstr>Exercise</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480</cp:revision>
  <cp:lastPrinted>2015-02-18T18:36:32Z</cp:lastPrinted>
  <dcterms:created xsi:type="dcterms:W3CDTF">2002-10-01T12:44:42Z</dcterms:created>
  <dcterms:modified xsi:type="dcterms:W3CDTF">2020-09-14T07:48:34Z</dcterms:modified>
</cp:coreProperties>
</file>